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0" r:id="rId14"/>
    <p:sldId id="271" r:id="rId15"/>
    <p:sldId id="269" r:id="rId16"/>
    <p:sldId id="267"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ijMBLiSCk6zSOG75eALjKG74Vf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371B66-4B59-4471-B85D-3786F5333115}">
  <a:tblStyle styleId="{62371B66-4B59-4471-B85D-3786F533311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3"/>
  </p:normalViewPr>
  <p:slideViewPr>
    <p:cSldViewPr snapToGrid="0" snapToObjects="1">
      <p:cViewPr varScale="1">
        <p:scale>
          <a:sx n="67" d="100"/>
          <a:sy n="67" d="100"/>
        </p:scale>
        <p:origin x="6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a14a9c435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ba14a9c43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ba14a9c435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ba14a9c435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ba14a9c435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ba14a9c435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1501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ba14a9c435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ba14a9c435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baebf3d50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baebf3d50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6"/>
        <p:cNvGrpSpPr/>
        <p:nvPr/>
      </p:nvGrpSpPr>
      <p:grpSpPr>
        <a:xfrm>
          <a:off x="0" y="0"/>
          <a:ext cx="0" cy="0"/>
          <a:chOff x="0" y="0"/>
          <a:chExt cx="0" cy="0"/>
        </a:xfrm>
      </p:grpSpPr>
      <p:sp>
        <p:nvSpPr>
          <p:cNvPr id="17" name="Google Shape;17;p10"/>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2800"/>
              <a:buFont typeface="Arial"/>
              <a:buNone/>
              <a:defRPr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0"/>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360"/>
              </a:spcBef>
              <a:spcAft>
                <a:spcPts val="0"/>
              </a:spcAft>
              <a:buClr>
                <a:srgbClr val="888888"/>
              </a:buClr>
              <a:buSzPts val="1800"/>
              <a:buNone/>
              <a:defRPr sz="1800">
                <a:solidFill>
                  <a:srgbClr val="888888"/>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latin typeface="Arial"/>
                <a:ea typeface="Arial"/>
                <a:cs typeface="Arial"/>
                <a:sym typeface="Arial"/>
              </a:defRPr>
            </a:lvl1pPr>
            <a:lvl2pPr marL="914400" lvl="1" indent="-406400" algn="l">
              <a:spcBef>
                <a:spcPts val="560"/>
              </a:spcBef>
              <a:spcAft>
                <a:spcPts val="0"/>
              </a:spcAft>
              <a:buClr>
                <a:schemeClr val="dk1"/>
              </a:buClr>
              <a:buSzPts val="2800"/>
              <a:buChar char="–"/>
              <a:defRPr>
                <a:latin typeface="Arial"/>
                <a:ea typeface="Arial"/>
                <a:cs typeface="Arial"/>
                <a:sym typeface="Arial"/>
              </a:defRPr>
            </a:lvl2pPr>
            <a:lvl3pPr marL="1371600" lvl="2" indent="-381000" algn="l">
              <a:spcBef>
                <a:spcPts val="480"/>
              </a:spcBef>
              <a:spcAft>
                <a:spcPts val="0"/>
              </a:spcAft>
              <a:buClr>
                <a:schemeClr val="dk1"/>
              </a:buClr>
              <a:buSzPts val="2400"/>
              <a:buChar char="•"/>
              <a:defRPr>
                <a:latin typeface="Arial"/>
                <a:ea typeface="Arial"/>
                <a:cs typeface="Arial"/>
                <a:sym typeface="Arial"/>
              </a:defRPr>
            </a:lvl3pPr>
            <a:lvl4pPr marL="1828800" lvl="3" indent="-355600" algn="l">
              <a:spcBef>
                <a:spcPts val="400"/>
              </a:spcBef>
              <a:spcAft>
                <a:spcPts val="0"/>
              </a:spcAft>
              <a:buClr>
                <a:schemeClr val="dk1"/>
              </a:buClr>
              <a:buSzPts val="2000"/>
              <a:buChar char="–"/>
              <a:defRPr>
                <a:latin typeface="Arial"/>
                <a:ea typeface="Arial"/>
                <a:cs typeface="Arial"/>
                <a:sym typeface="Arial"/>
              </a:defRPr>
            </a:lvl4pPr>
            <a:lvl5pPr marL="2286000" lvl="4" indent="-355600" algn="l">
              <a:spcBef>
                <a:spcPts val="400"/>
              </a:spcBef>
              <a:spcAft>
                <a:spcPts val="0"/>
              </a:spcAft>
              <a:buClr>
                <a:schemeClr val="dk1"/>
              </a:buClr>
              <a:buSzPts val="20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2639616" y="332656"/>
            <a:ext cx="8860565" cy="6480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2800"/>
              <a:buFont typeface="Arial"/>
              <a:buNone/>
              <a:defRPr sz="28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1"/>
          <p:cNvSpPr txBox="1">
            <a:spLocks noGrp="1"/>
          </p:cNvSpPr>
          <p:nvPr>
            <p:ph type="body" idx="1"/>
          </p:nvPr>
        </p:nvSpPr>
        <p:spPr>
          <a:xfrm>
            <a:off x="2735627" y="1196753"/>
            <a:ext cx="8846773" cy="4929411"/>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atin typeface="Arial"/>
                <a:ea typeface="Arial"/>
                <a:cs typeface="Arial"/>
                <a:sym typeface="Arial"/>
              </a:defRPr>
            </a:lvl1pPr>
            <a:lvl2pPr marL="914400" lvl="1" indent="-381000" algn="l">
              <a:spcBef>
                <a:spcPts val="480"/>
              </a:spcBef>
              <a:spcAft>
                <a:spcPts val="0"/>
              </a:spcAft>
              <a:buClr>
                <a:schemeClr val="dk1"/>
              </a:buClr>
              <a:buSzPts val="2400"/>
              <a:buChar char="–"/>
              <a:defRPr sz="2400">
                <a:latin typeface="Arial"/>
                <a:ea typeface="Arial"/>
                <a:cs typeface="Arial"/>
                <a:sym typeface="Arial"/>
              </a:defRPr>
            </a:lvl2pPr>
            <a:lvl3pPr marL="1371600" lvl="2" indent="-355600" algn="l">
              <a:spcBef>
                <a:spcPts val="400"/>
              </a:spcBef>
              <a:spcAft>
                <a:spcPts val="0"/>
              </a:spcAft>
              <a:buClr>
                <a:schemeClr val="dk1"/>
              </a:buClr>
              <a:buSzPts val="2000"/>
              <a:buChar char="•"/>
              <a:defRPr sz="20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8"/>
        <p:cNvGrpSpPr/>
        <p:nvPr/>
      </p:nvGrpSpPr>
      <p:grpSpPr>
        <a:xfrm>
          <a:off x="0" y="0"/>
          <a:ext cx="0" cy="0"/>
          <a:chOff x="0" y="0"/>
          <a:chExt cx="0" cy="0"/>
        </a:xfrm>
      </p:grpSpPr>
      <p:sp>
        <p:nvSpPr>
          <p:cNvPr id="29" name="Google Shape;29;p12"/>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3600"/>
              <a:buFont typeface="Arial"/>
              <a:buNone/>
              <a:defRPr sz="3600" b="1" cap="none">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2"/>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latin typeface="Arial"/>
                <a:ea typeface="Arial"/>
                <a:cs typeface="Arial"/>
                <a:sym typeface="Aria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 name="Google Shape;3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3"/>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atin typeface="Arial"/>
                <a:ea typeface="Arial"/>
                <a:cs typeface="Arial"/>
                <a:sym typeface="Arial"/>
              </a:defRPr>
            </a:lvl1pPr>
            <a:lvl2pPr marL="914400" lvl="1" indent="-381000" algn="l">
              <a:spcBef>
                <a:spcPts val="480"/>
              </a:spcBef>
              <a:spcAft>
                <a:spcPts val="0"/>
              </a:spcAft>
              <a:buClr>
                <a:schemeClr val="dk1"/>
              </a:buClr>
              <a:buSzPts val="2400"/>
              <a:buChar char="–"/>
              <a:defRPr sz="2400">
                <a:latin typeface="Arial"/>
                <a:ea typeface="Arial"/>
                <a:cs typeface="Arial"/>
                <a:sym typeface="Arial"/>
              </a:defRPr>
            </a:lvl2pPr>
            <a:lvl3pPr marL="1371600" lvl="2" indent="-355600" algn="l">
              <a:spcBef>
                <a:spcPts val="400"/>
              </a:spcBef>
              <a:spcAft>
                <a:spcPts val="0"/>
              </a:spcAft>
              <a:buClr>
                <a:schemeClr val="dk1"/>
              </a:buClr>
              <a:buSzPts val="2000"/>
              <a:buChar char="•"/>
              <a:defRPr sz="20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3"/>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atin typeface="Arial"/>
                <a:ea typeface="Arial"/>
                <a:cs typeface="Arial"/>
                <a:sym typeface="Arial"/>
              </a:defRPr>
            </a:lvl1pPr>
            <a:lvl2pPr marL="914400" lvl="1" indent="-381000" algn="l">
              <a:spcBef>
                <a:spcPts val="480"/>
              </a:spcBef>
              <a:spcAft>
                <a:spcPts val="0"/>
              </a:spcAft>
              <a:buClr>
                <a:schemeClr val="dk1"/>
              </a:buClr>
              <a:buSzPts val="2400"/>
              <a:buChar char="–"/>
              <a:defRPr sz="2400">
                <a:latin typeface="Arial"/>
                <a:ea typeface="Arial"/>
                <a:cs typeface="Arial"/>
                <a:sym typeface="Arial"/>
              </a:defRPr>
            </a:lvl2pPr>
            <a:lvl3pPr marL="1371600" lvl="2" indent="-355600" algn="l">
              <a:spcBef>
                <a:spcPts val="400"/>
              </a:spcBef>
              <a:spcAft>
                <a:spcPts val="0"/>
              </a:spcAft>
              <a:buClr>
                <a:schemeClr val="dk1"/>
              </a:buClr>
              <a:buSzPts val="2000"/>
              <a:buChar char="•"/>
              <a:defRPr sz="20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1"/>
        <p:cNvGrpSpPr/>
        <p:nvPr/>
      </p:nvGrpSpPr>
      <p:grpSpPr>
        <a:xfrm>
          <a:off x="0" y="0"/>
          <a:ext cx="0" cy="0"/>
          <a:chOff x="0" y="0"/>
          <a:chExt cx="0" cy="0"/>
        </a:xfrm>
      </p:grpSpPr>
      <p:sp>
        <p:nvSpPr>
          <p:cNvPr id="42" name="Google Shape;42;p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4"/>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atin typeface="Arial"/>
                <a:ea typeface="Arial"/>
                <a:cs typeface="Arial"/>
                <a:sym typeface="Aria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14"/>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Arial"/>
                <a:ea typeface="Arial"/>
                <a:cs typeface="Arial"/>
                <a:sym typeface="Arial"/>
              </a:defRPr>
            </a:lvl1pPr>
            <a:lvl2pPr marL="914400" lvl="1" indent="-355600" algn="l">
              <a:spcBef>
                <a:spcPts val="400"/>
              </a:spcBef>
              <a:spcAft>
                <a:spcPts val="0"/>
              </a:spcAft>
              <a:buClr>
                <a:schemeClr val="dk1"/>
              </a:buClr>
              <a:buSzPts val="2000"/>
              <a:buChar char="–"/>
              <a:defRPr sz="20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14"/>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atin typeface="Arial"/>
                <a:ea typeface="Arial"/>
                <a:cs typeface="Arial"/>
                <a:sym typeface="Aria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14"/>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Arial"/>
                <a:ea typeface="Arial"/>
                <a:cs typeface="Arial"/>
                <a:sym typeface="Arial"/>
              </a:defRPr>
            </a:lvl1pPr>
            <a:lvl2pPr marL="914400" lvl="1" indent="-355600" algn="l">
              <a:spcBef>
                <a:spcPts val="400"/>
              </a:spcBef>
              <a:spcAft>
                <a:spcPts val="0"/>
              </a:spcAft>
              <a:buClr>
                <a:schemeClr val="dk1"/>
              </a:buClr>
              <a:buSzPts val="2000"/>
              <a:buChar char="–"/>
              <a:defRPr sz="20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atin typeface="Arial"/>
                <a:ea typeface="Arial"/>
                <a:cs typeface="Arial"/>
                <a:sym typeface="Arial"/>
              </a:defRPr>
            </a:lvl1pPr>
            <a:lvl2pPr marL="914400" lvl="1" indent="-406400" algn="l">
              <a:spcBef>
                <a:spcPts val="560"/>
              </a:spcBef>
              <a:spcAft>
                <a:spcPts val="0"/>
              </a:spcAft>
              <a:buClr>
                <a:schemeClr val="dk1"/>
              </a:buClr>
              <a:buSzPts val="2800"/>
              <a:buChar char="–"/>
              <a:defRPr sz="2800">
                <a:latin typeface="Arial"/>
                <a:ea typeface="Arial"/>
                <a:cs typeface="Arial"/>
                <a:sym typeface="Arial"/>
              </a:defRPr>
            </a:lvl2pPr>
            <a:lvl3pPr marL="1371600" lvl="2" indent="-381000" algn="l">
              <a:spcBef>
                <a:spcPts val="480"/>
              </a:spcBef>
              <a:spcAft>
                <a:spcPts val="0"/>
              </a:spcAft>
              <a:buClr>
                <a:schemeClr val="dk1"/>
              </a:buClr>
              <a:buSzPts val="2400"/>
              <a:buChar char="•"/>
              <a:defRPr sz="2400">
                <a:latin typeface="Arial"/>
                <a:ea typeface="Arial"/>
                <a:cs typeface="Arial"/>
                <a:sym typeface="Arial"/>
              </a:defRPr>
            </a:lvl3pPr>
            <a:lvl4pPr marL="1828800" lvl="3" indent="-355600" algn="l">
              <a:spcBef>
                <a:spcPts val="400"/>
              </a:spcBef>
              <a:spcAft>
                <a:spcPts val="0"/>
              </a:spcAft>
              <a:buClr>
                <a:schemeClr val="dk1"/>
              </a:buClr>
              <a:buSzPts val="2000"/>
              <a:buChar char="–"/>
              <a:defRPr sz="2000">
                <a:latin typeface="Arial"/>
                <a:ea typeface="Arial"/>
                <a:cs typeface="Arial"/>
                <a:sym typeface="Arial"/>
              </a:defRPr>
            </a:lvl4pPr>
            <a:lvl5pPr marL="2286000" lvl="4" indent="-355600" algn="l">
              <a:spcBef>
                <a:spcPts val="400"/>
              </a:spcBef>
              <a:spcAft>
                <a:spcPts val="0"/>
              </a:spcAft>
              <a:buClr>
                <a:schemeClr val="dk1"/>
              </a:buClr>
              <a:buSzPts val="2000"/>
              <a:buChar char="»"/>
              <a:defRPr sz="2000">
                <a:latin typeface="Arial"/>
                <a:ea typeface="Arial"/>
                <a:cs typeface="Arial"/>
                <a:sym typeface="Arial"/>
              </a:defRPr>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atin typeface="Arial"/>
                <a:ea typeface="Arial"/>
                <a:cs typeface="Arial"/>
                <a:sym typeface="Arial"/>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7"/>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atin typeface="Arial"/>
                <a:ea typeface="Arial"/>
                <a:cs typeface="Arial"/>
                <a:sym typeface="Arial"/>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latin typeface="Arial"/>
                <a:ea typeface="Arial"/>
                <a:cs typeface="Arial"/>
                <a:sym typeface="Arial"/>
              </a:defRPr>
            </a:lvl1pPr>
            <a:lvl2pPr marL="914400" lvl="1" indent="-406400" algn="l">
              <a:spcBef>
                <a:spcPts val="560"/>
              </a:spcBef>
              <a:spcAft>
                <a:spcPts val="0"/>
              </a:spcAft>
              <a:buClr>
                <a:schemeClr val="dk1"/>
              </a:buClr>
              <a:buSzPts val="2800"/>
              <a:buChar char="–"/>
              <a:defRPr>
                <a:latin typeface="Arial"/>
                <a:ea typeface="Arial"/>
                <a:cs typeface="Arial"/>
                <a:sym typeface="Arial"/>
              </a:defRPr>
            </a:lvl2pPr>
            <a:lvl3pPr marL="1371600" lvl="2" indent="-381000" algn="l">
              <a:spcBef>
                <a:spcPts val="480"/>
              </a:spcBef>
              <a:spcAft>
                <a:spcPts val="0"/>
              </a:spcAft>
              <a:buClr>
                <a:schemeClr val="dk1"/>
              </a:buClr>
              <a:buSzPts val="2400"/>
              <a:buChar char="•"/>
              <a:defRPr>
                <a:latin typeface="Arial"/>
                <a:ea typeface="Arial"/>
                <a:cs typeface="Arial"/>
                <a:sym typeface="Arial"/>
              </a:defRPr>
            </a:lvl3pPr>
            <a:lvl4pPr marL="1828800" lvl="3" indent="-355600" algn="l">
              <a:spcBef>
                <a:spcPts val="400"/>
              </a:spcBef>
              <a:spcAft>
                <a:spcPts val="0"/>
              </a:spcAft>
              <a:buClr>
                <a:schemeClr val="dk1"/>
              </a:buClr>
              <a:buSzPts val="2000"/>
              <a:buChar char="–"/>
              <a:defRPr>
                <a:latin typeface="Arial"/>
                <a:ea typeface="Arial"/>
                <a:cs typeface="Arial"/>
                <a:sym typeface="Arial"/>
              </a:defRPr>
            </a:lvl4pPr>
            <a:lvl5pPr marL="2286000" lvl="4" indent="-355600" algn="l">
              <a:spcBef>
                <a:spcPts val="400"/>
              </a:spcBef>
              <a:spcAft>
                <a:spcPts val="0"/>
              </a:spcAft>
              <a:buClr>
                <a:schemeClr val="dk1"/>
              </a:buClr>
              <a:buSzPts val="20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pic>
        <p:nvPicPr>
          <p:cNvPr id="15" name="Google Shape;15;p9"/>
          <p:cNvPicPr preferRelativeResize="0"/>
          <p:nvPr/>
        </p:nvPicPr>
        <p:blipFill rotWithShape="1">
          <a:blip r:embed="rId12">
            <a:alphaModFix/>
          </a:blip>
          <a:srcRect/>
          <a:stretch/>
        </p:blipFill>
        <p:spPr>
          <a:xfrm>
            <a:off x="1" y="1"/>
            <a:ext cx="12189884" cy="68564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youtube.com/watch?v=ev3yi6EjPXE" TargetMode="External"/><Relationship Id="rId3" Type="http://schemas.openxmlformats.org/officeDocument/2006/relationships/hyperlink" Target="https://www.youtube.com/watch?v=TX26CgRTvQQ" TargetMode="External"/><Relationship Id="rId7"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youtube.com/watch?v=TX26CgRTvQQ" TargetMode="External"/><Relationship Id="rId11" Type="http://schemas.openxmlformats.org/officeDocument/2006/relationships/image" Target="../media/image6.jpg"/><Relationship Id="rId5" Type="http://schemas.openxmlformats.org/officeDocument/2006/relationships/hyperlink" Target="https://www.youtube.com/watch?v=ezEU8_F5jzc" TargetMode="External"/><Relationship Id="rId10" Type="http://schemas.openxmlformats.org/officeDocument/2006/relationships/hyperlink" Target="http://www.youtube.com/watch?v=ezEU8_F5jzc" TargetMode="External"/><Relationship Id="rId4" Type="http://schemas.openxmlformats.org/officeDocument/2006/relationships/hyperlink" Target="https://www.youtube.com/watch?v=fUlokKqhotI" TargetMode="External"/><Relationship Id="rId9"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Arial"/>
              <a:buNone/>
            </a:pPr>
            <a:r>
              <a:rPr lang="nl-NL" sz="3200"/>
              <a:t>Maatschappelijke ontwikkelingen </a:t>
            </a:r>
            <a:endParaRPr/>
          </a:p>
        </p:txBody>
      </p:sp>
      <p:sp>
        <p:nvSpPr>
          <p:cNvPr id="85" name="Google Shape;85;p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400"/>
              <a:buNone/>
            </a:pPr>
            <a:r>
              <a:rPr lang="nl-NL" sz="2400"/>
              <a:t>IBS De community verbonden</a:t>
            </a:r>
            <a:endParaRPr/>
          </a:p>
          <a:p>
            <a:pPr marL="0" lvl="0" indent="0" algn="ctr" rtl="0">
              <a:spcBef>
                <a:spcPts val="480"/>
              </a:spcBef>
              <a:spcAft>
                <a:spcPts val="0"/>
              </a:spcAft>
              <a:buClr>
                <a:srgbClr val="888888"/>
              </a:buClr>
              <a:buSzPts val="2400"/>
              <a:buNone/>
            </a:pPr>
            <a:r>
              <a:rPr lang="nl-NL" sz="2400"/>
              <a:t>Analyse van de belangrijkste bewegingen in het sociaal domein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ba14a9c435_0_7"/>
          <p:cNvSpPr txBox="1">
            <a:spLocks noGrp="1"/>
          </p:cNvSpPr>
          <p:nvPr>
            <p:ph type="title"/>
          </p:nvPr>
        </p:nvSpPr>
        <p:spPr>
          <a:xfrm>
            <a:off x="2639616" y="332656"/>
            <a:ext cx="8860500" cy="648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Arial"/>
              <a:buNone/>
            </a:pPr>
            <a:r>
              <a:rPr lang="nl-NL"/>
              <a:t>Begrippen</a:t>
            </a:r>
            <a:endParaRPr/>
          </a:p>
        </p:txBody>
      </p:sp>
      <p:sp>
        <p:nvSpPr>
          <p:cNvPr id="143" name="Google Shape;143;gba14a9c435_0_7"/>
          <p:cNvSpPr txBox="1"/>
          <p:nvPr/>
        </p:nvSpPr>
        <p:spPr>
          <a:xfrm>
            <a:off x="2861100" y="1351475"/>
            <a:ext cx="82956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2400" dirty="0">
                <a:solidFill>
                  <a:schemeClr val="dk1"/>
                </a:solidFill>
              </a:rPr>
              <a:t>Het is de bedoeling dat jullie een</a:t>
            </a:r>
            <a:endParaRPr sz="2400" dirty="0">
              <a:solidFill>
                <a:schemeClr val="dk1"/>
              </a:solidFill>
            </a:endParaRPr>
          </a:p>
          <a:p>
            <a:pPr marL="457200" lvl="0" indent="-381000" algn="l" rtl="0">
              <a:spcBef>
                <a:spcPts val="0"/>
              </a:spcBef>
              <a:spcAft>
                <a:spcPts val="0"/>
              </a:spcAft>
              <a:buClr>
                <a:schemeClr val="dk1"/>
              </a:buClr>
              <a:buSzPts val="2400"/>
              <a:buChar char="-"/>
            </a:pPr>
            <a:r>
              <a:rPr lang="nl-NL" sz="2400" u="sng" dirty="0">
                <a:solidFill>
                  <a:schemeClr val="dk1"/>
                </a:solidFill>
              </a:rPr>
              <a:t>Stakeholderanalyse</a:t>
            </a:r>
            <a:r>
              <a:rPr lang="nl-NL" sz="2400" dirty="0">
                <a:solidFill>
                  <a:schemeClr val="dk1"/>
                </a:solidFill>
              </a:rPr>
              <a:t> en een </a:t>
            </a:r>
            <a:endParaRPr sz="2400" dirty="0">
              <a:solidFill>
                <a:schemeClr val="dk1"/>
              </a:solidFill>
            </a:endParaRPr>
          </a:p>
          <a:p>
            <a:pPr marL="457200" lvl="0" indent="-381000" algn="l" rtl="0">
              <a:spcBef>
                <a:spcPts val="0"/>
              </a:spcBef>
              <a:spcAft>
                <a:spcPts val="0"/>
              </a:spcAft>
              <a:buClr>
                <a:schemeClr val="dk1"/>
              </a:buClr>
              <a:buSzPts val="2400"/>
              <a:buChar char="-"/>
            </a:pPr>
            <a:r>
              <a:rPr lang="nl-NL" sz="2400" u="sng" dirty="0">
                <a:solidFill>
                  <a:schemeClr val="dk1"/>
                </a:solidFill>
              </a:rPr>
              <a:t>Krachtenveldanalyse</a:t>
            </a:r>
            <a:endParaRPr sz="2400" u="sng" dirty="0">
              <a:solidFill>
                <a:schemeClr val="dk1"/>
              </a:solidFill>
            </a:endParaRPr>
          </a:p>
          <a:p>
            <a:pPr marL="0" lvl="0" indent="0" algn="l" rtl="0">
              <a:spcBef>
                <a:spcPts val="0"/>
              </a:spcBef>
              <a:spcAft>
                <a:spcPts val="0"/>
              </a:spcAft>
              <a:buNone/>
            </a:pPr>
            <a:r>
              <a:rPr lang="nl-NL" sz="2400" dirty="0">
                <a:solidFill>
                  <a:schemeClr val="dk1"/>
                </a:solidFill>
              </a:rPr>
              <a:t>gaan maken.</a:t>
            </a:r>
            <a:endParaRPr sz="2400" dirty="0">
              <a:solidFill>
                <a:schemeClr val="dk1"/>
              </a:solidFill>
            </a:endParaRPr>
          </a:p>
          <a:p>
            <a:pPr marL="0" lvl="0" indent="0" algn="l" rtl="0">
              <a:spcBef>
                <a:spcPts val="0"/>
              </a:spcBef>
              <a:spcAft>
                <a:spcPts val="0"/>
              </a:spcAft>
              <a:buNone/>
            </a:pPr>
            <a:endParaRPr sz="2400" dirty="0">
              <a:solidFill>
                <a:schemeClr val="dk1"/>
              </a:solidFill>
            </a:endParaRPr>
          </a:p>
          <a:p>
            <a:pPr marL="0" lvl="0" indent="0" algn="l" rtl="0">
              <a:spcBef>
                <a:spcPts val="0"/>
              </a:spcBef>
              <a:spcAft>
                <a:spcPts val="0"/>
              </a:spcAft>
              <a:buNone/>
            </a:pPr>
            <a:endParaRPr sz="2400" dirty="0">
              <a:solidFill>
                <a:schemeClr val="dk1"/>
              </a:solidFill>
            </a:endParaRPr>
          </a:p>
          <a:p>
            <a:pPr marL="0" lvl="0" indent="0" algn="l" rtl="0">
              <a:spcBef>
                <a:spcPts val="0"/>
              </a:spcBef>
              <a:spcAft>
                <a:spcPts val="0"/>
              </a:spcAft>
              <a:buNone/>
            </a:pPr>
            <a:r>
              <a:rPr lang="nl-NL" sz="2400" dirty="0">
                <a:solidFill>
                  <a:schemeClr val="dk1"/>
                </a:solidFill>
              </a:rPr>
              <a:t>Daarom is het belangrijk om het verschil te weten tussen:</a:t>
            </a:r>
            <a:endParaRPr sz="2400" dirty="0">
              <a:solidFill>
                <a:schemeClr val="dk1"/>
              </a:solidFill>
            </a:endParaRPr>
          </a:p>
          <a:p>
            <a:pPr marL="457200" lvl="0" indent="-381000" algn="l" rtl="0">
              <a:spcBef>
                <a:spcPts val="0"/>
              </a:spcBef>
              <a:spcAft>
                <a:spcPts val="0"/>
              </a:spcAft>
              <a:buClr>
                <a:schemeClr val="dk1"/>
              </a:buClr>
              <a:buSzPts val="2400"/>
              <a:buChar char="-"/>
            </a:pPr>
            <a:r>
              <a:rPr lang="nl-NL" sz="2400" b="1" dirty="0">
                <a:solidFill>
                  <a:schemeClr val="dk1"/>
                </a:solidFill>
              </a:rPr>
              <a:t>De Doelgroep</a:t>
            </a:r>
            <a:endParaRPr sz="2400" dirty="0">
              <a:solidFill>
                <a:schemeClr val="dk1"/>
              </a:solidFill>
            </a:endParaRPr>
          </a:p>
          <a:p>
            <a:pPr marL="0" lvl="0" indent="0" algn="l" rtl="0">
              <a:spcBef>
                <a:spcPts val="0"/>
              </a:spcBef>
              <a:spcAft>
                <a:spcPts val="0"/>
              </a:spcAft>
              <a:buNone/>
            </a:pPr>
            <a:r>
              <a:rPr lang="nl-NL" sz="2400" dirty="0">
                <a:solidFill>
                  <a:schemeClr val="dk1"/>
                </a:solidFill>
              </a:rPr>
              <a:t>en</a:t>
            </a:r>
            <a:endParaRPr sz="2400" dirty="0">
              <a:solidFill>
                <a:schemeClr val="dk1"/>
              </a:solidFill>
            </a:endParaRPr>
          </a:p>
          <a:p>
            <a:pPr marL="457200" lvl="0" indent="-381000" algn="l" rtl="0">
              <a:spcBef>
                <a:spcPts val="0"/>
              </a:spcBef>
              <a:spcAft>
                <a:spcPts val="0"/>
              </a:spcAft>
              <a:buClr>
                <a:schemeClr val="dk1"/>
              </a:buClr>
              <a:buSzPts val="2400"/>
              <a:buChar char="-"/>
            </a:pPr>
            <a:r>
              <a:rPr lang="nl-NL" sz="2400" b="1" dirty="0">
                <a:solidFill>
                  <a:schemeClr val="dk1"/>
                </a:solidFill>
              </a:rPr>
              <a:t>De Stakeholders</a:t>
            </a:r>
            <a:endParaRPr dirty="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ba14a9c435_0_14"/>
          <p:cNvSpPr txBox="1">
            <a:spLocks noGrp="1"/>
          </p:cNvSpPr>
          <p:nvPr>
            <p:ph type="title"/>
          </p:nvPr>
        </p:nvSpPr>
        <p:spPr>
          <a:xfrm>
            <a:off x="2639616" y="332656"/>
            <a:ext cx="8860500" cy="648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Arial"/>
              <a:buNone/>
            </a:pPr>
            <a:r>
              <a:rPr lang="nl-NL"/>
              <a:t>Begrippen</a:t>
            </a:r>
            <a:endParaRPr/>
          </a:p>
        </p:txBody>
      </p:sp>
      <p:sp>
        <p:nvSpPr>
          <p:cNvPr id="149" name="Google Shape;149;gba14a9c435_0_14"/>
          <p:cNvSpPr txBox="1"/>
          <p:nvPr/>
        </p:nvSpPr>
        <p:spPr>
          <a:xfrm>
            <a:off x="2846725" y="1351500"/>
            <a:ext cx="8295600" cy="22467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2400" b="1" dirty="0">
                <a:solidFill>
                  <a:schemeClr val="dk1"/>
                </a:solidFill>
                <a:latin typeface="+mn-lt"/>
              </a:rPr>
              <a:t>De Doelgroep</a:t>
            </a:r>
            <a:r>
              <a:rPr lang="nl-NL" sz="2400" dirty="0">
                <a:solidFill>
                  <a:schemeClr val="dk1"/>
                </a:solidFill>
                <a:latin typeface="+mn-lt"/>
              </a:rPr>
              <a:t> = de leden van de community. </a:t>
            </a:r>
            <a:endParaRPr sz="2400" dirty="0">
              <a:solidFill>
                <a:schemeClr val="dk1"/>
              </a:solidFill>
              <a:latin typeface="+mn-lt"/>
            </a:endParaRPr>
          </a:p>
          <a:p>
            <a:pPr marL="0" lvl="0" indent="0" algn="l" rtl="0">
              <a:spcBef>
                <a:spcPts val="0"/>
              </a:spcBef>
              <a:spcAft>
                <a:spcPts val="0"/>
              </a:spcAft>
              <a:buNone/>
            </a:pPr>
            <a:endParaRPr sz="2400" dirty="0">
              <a:solidFill>
                <a:schemeClr val="dk1"/>
              </a:solidFill>
              <a:latin typeface="+mn-lt"/>
            </a:endParaRPr>
          </a:p>
          <a:p>
            <a:pPr marL="0" lvl="0" indent="0" algn="l" rtl="0">
              <a:spcBef>
                <a:spcPts val="0"/>
              </a:spcBef>
              <a:spcAft>
                <a:spcPts val="0"/>
              </a:spcAft>
              <a:buNone/>
            </a:pPr>
            <a:endParaRPr sz="2400" dirty="0">
              <a:solidFill>
                <a:schemeClr val="dk1"/>
              </a:solidFill>
              <a:latin typeface="+mn-lt"/>
            </a:endParaRPr>
          </a:p>
          <a:p>
            <a:pPr marL="0" lvl="0" indent="0" algn="l" rtl="0">
              <a:spcBef>
                <a:spcPts val="0"/>
              </a:spcBef>
              <a:spcAft>
                <a:spcPts val="0"/>
              </a:spcAft>
              <a:buNone/>
            </a:pPr>
            <a:r>
              <a:rPr lang="nl-NL" sz="2400" b="1" dirty="0">
                <a:solidFill>
                  <a:schemeClr val="dk1"/>
                </a:solidFill>
                <a:latin typeface="+mn-lt"/>
              </a:rPr>
              <a:t>De Stakeholders</a:t>
            </a:r>
            <a:r>
              <a:rPr lang="nl-NL" sz="2400" dirty="0">
                <a:solidFill>
                  <a:schemeClr val="dk1"/>
                </a:solidFill>
                <a:latin typeface="+mn-lt"/>
              </a:rPr>
              <a:t> = alle actoren die </a:t>
            </a:r>
            <a:r>
              <a:rPr lang="nl-NL" sz="2400" i="1" dirty="0">
                <a:solidFill>
                  <a:schemeClr val="dk1"/>
                </a:solidFill>
                <a:latin typeface="+mn-lt"/>
              </a:rPr>
              <a:t>niet</a:t>
            </a:r>
            <a:r>
              <a:rPr lang="nl-NL" sz="2400" dirty="0">
                <a:solidFill>
                  <a:schemeClr val="dk1"/>
                </a:solidFill>
                <a:latin typeface="+mn-lt"/>
              </a:rPr>
              <a:t> in de community terecht komen maar </a:t>
            </a:r>
            <a:r>
              <a:rPr lang="nl-NL" sz="2400" i="1" dirty="0">
                <a:solidFill>
                  <a:schemeClr val="dk1"/>
                </a:solidFill>
                <a:latin typeface="+mn-lt"/>
              </a:rPr>
              <a:t>wel</a:t>
            </a:r>
            <a:r>
              <a:rPr lang="nl-NL" sz="2400" dirty="0">
                <a:solidFill>
                  <a:schemeClr val="dk1"/>
                </a:solidFill>
                <a:latin typeface="+mn-lt"/>
              </a:rPr>
              <a:t> een rol spelen.</a:t>
            </a:r>
            <a:endParaRPr lang="nl-NL" sz="2400" dirty="0">
              <a:solidFill>
                <a:schemeClr val="dk1"/>
              </a:solidFill>
              <a:latin typeface="+mn-lt"/>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ba14a9c435_0_14"/>
          <p:cNvSpPr txBox="1">
            <a:spLocks noGrp="1"/>
          </p:cNvSpPr>
          <p:nvPr>
            <p:ph type="title"/>
          </p:nvPr>
        </p:nvSpPr>
        <p:spPr>
          <a:xfrm>
            <a:off x="2639616" y="332656"/>
            <a:ext cx="8860500" cy="648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Arial"/>
              <a:buNone/>
            </a:pPr>
            <a:r>
              <a:rPr lang="nl-NL"/>
              <a:t>Begrippen</a:t>
            </a:r>
            <a:endParaRPr/>
          </a:p>
        </p:txBody>
      </p:sp>
      <p:sp>
        <p:nvSpPr>
          <p:cNvPr id="149" name="Google Shape;149;gba14a9c435_0_14"/>
          <p:cNvSpPr txBox="1"/>
          <p:nvPr/>
        </p:nvSpPr>
        <p:spPr>
          <a:xfrm>
            <a:off x="2846725" y="1351500"/>
            <a:ext cx="82956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2400" b="1" dirty="0">
                <a:solidFill>
                  <a:schemeClr val="dk1"/>
                </a:solidFill>
                <a:latin typeface="+mn-lt"/>
              </a:rPr>
              <a:t>De Doelgroep</a:t>
            </a:r>
            <a:r>
              <a:rPr lang="nl-NL" sz="2400" dirty="0">
                <a:solidFill>
                  <a:schemeClr val="dk1"/>
                </a:solidFill>
                <a:latin typeface="+mn-lt"/>
              </a:rPr>
              <a:t> = de leden van de community. Dit zijn de mensen die uiteindelijk in de community iets gaan </a:t>
            </a:r>
            <a:r>
              <a:rPr lang="nl-NL" sz="2400" i="1" dirty="0">
                <a:solidFill>
                  <a:schemeClr val="dk1"/>
                </a:solidFill>
                <a:latin typeface="+mn-lt"/>
              </a:rPr>
              <a:t>doen</a:t>
            </a:r>
            <a:r>
              <a:rPr lang="nl-NL" sz="2400" dirty="0">
                <a:solidFill>
                  <a:schemeClr val="dk1"/>
                </a:solidFill>
                <a:latin typeface="+mn-lt"/>
              </a:rPr>
              <a:t>. </a:t>
            </a:r>
            <a:endParaRPr sz="2400" dirty="0">
              <a:solidFill>
                <a:schemeClr val="dk1"/>
              </a:solidFill>
              <a:latin typeface="+mn-lt"/>
            </a:endParaRPr>
          </a:p>
        </p:txBody>
      </p:sp>
      <p:pic>
        <p:nvPicPr>
          <p:cNvPr id="6" name="Picture 2" descr="Afbeeldingsresultaat voor community">
            <a:extLst>
              <a:ext uri="{FF2B5EF4-FFF2-40B4-BE49-F238E27FC236}">
                <a16:creationId xmlns:a16="http://schemas.microsoft.com/office/drawing/2014/main" id="{42888CD8-6A3C-434F-88DF-29C2304B3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7432" y="2274799"/>
            <a:ext cx="4297136" cy="429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983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ba14a9c435_0_14"/>
          <p:cNvSpPr txBox="1">
            <a:spLocks noGrp="1"/>
          </p:cNvSpPr>
          <p:nvPr>
            <p:ph type="title"/>
          </p:nvPr>
        </p:nvSpPr>
        <p:spPr>
          <a:xfrm>
            <a:off x="2639616" y="332656"/>
            <a:ext cx="8860500" cy="648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Arial"/>
              <a:buNone/>
            </a:pPr>
            <a:r>
              <a:rPr lang="nl-NL"/>
              <a:t>Begrippen</a:t>
            </a:r>
            <a:endParaRPr/>
          </a:p>
        </p:txBody>
      </p:sp>
      <p:sp>
        <p:nvSpPr>
          <p:cNvPr id="149" name="Google Shape;149;gba14a9c435_0_14"/>
          <p:cNvSpPr txBox="1"/>
          <p:nvPr/>
        </p:nvSpPr>
        <p:spPr>
          <a:xfrm>
            <a:off x="2846725" y="1351500"/>
            <a:ext cx="82956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2400" b="1" dirty="0">
                <a:solidFill>
                  <a:schemeClr val="dk1"/>
                </a:solidFill>
                <a:latin typeface="+mn-lt"/>
              </a:rPr>
              <a:t>De Doelgroep</a:t>
            </a:r>
            <a:r>
              <a:rPr lang="nl-NL" sz="2400" dirty="0">
                <a:solidFill>
                  <a:schemeClr val="dk1"/>
                </a:solidFill>
                <a:latin typeface="+mn-lt"/>
              </a:rPr>
              <a:t> = bij het begrip doelgroep denk je al snel aan reclame.</a:t>
            </a:r>
            <a:endParaRPr sz="2400" dirty="0">
              <a:solidFill>
                <a:schemeClr val="dk1"/>
              </a:solidFill>
              <a:latin typeface="+mn-lt"/>
            </a:endParaRPr>
          </a:p>
        </p:txBody>
      </p:sp>
      <p:pic>
        <p:nvPicPr>
          <p:cNvPr id="2050" name="Picture 2" descr="Afbeeldingsresultaat voor reclame wasmiddel">
            <a:extLst>
              <a:ext uri="{FF2B5EF4-FFF2-40B4-BE49-F238E27FC236}">
                <a16:creationId xmlns:a16="http://schemas.microsoft.com/office/drawing/2014/main" id="{78893813-51D4-0A40-B9BA-A1AD006ED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903" y="2308949"/>
            <a:ext cx="2762209" cy="38906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reclamespot senioren badkamer">
            <a:extLst>
              <a:ext uri="{FF2B5EF4-FFF2-40B4-BE49-F238E27FC236}">
                <a16:creationId xmlns:a16="http://schemas.microsoft.com/office/drawing/2014/main" id="{47244692-2965-D849-91F0-0DD42C2E7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154" y="2308950"/>
            <a:ext cx="3298371" cy="18553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beeldingsresultaat voor reclamespot tele 2">
            <a:extLst>
              <a:ext uri="{FF2B5EF4-FFF2-40B4-BE49-F238E27FC236}">
                <a16:creationId xmlns:a16="http://schemas.microsoft.com/office/drawing/2014/main" id="{0EB083D4-74FF-1244-852A-57403869F6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154" y="4344205"/>
            <a:ext cx="3298372" cy="185533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fbeeldingsresultaat voor reclame coca cola poster">
            <a:extLst>
              <a:ext uri="{FF2B5EF4-FFF2-40B4-BE49-F238E27FC236}">
                <a16:creationId xmlns:a16="http://schemas.microsoft.com/office/drawing/2014/main" id="{B2BDD89D-865B-7648-B68E-4685D7E73D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8567" y="2308950"/>
            <a:ext cx="3981549" cy="3890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786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ba14a9c435_0_14"/>
          <p:cNvSpPr txBox="1">
            <a:spLocks noGrp="1"/>
          </p:cNvSpPr>
          <p:nvPr>
            <p:ph type="title"/>
          </p:nvPr>
        </p:nvSpPr>
        <p:spPr>
          <a:xfrm>
            <a:off x="2639616" y="332656"/>
            <a:ext cx="8860500" cy="648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Arial"/>
              <a:buNone/>
            </a:pPr>
            <a:r>
              <a:rPr lang="nl-NL"/>
              <a:t>Begrippen</a:t>
            </a:r>
            <a:endParaRPr/>
          </a:p>
        </p:txBody>
      </p:sp>
      <p:sp>
        <p:nvSpPr>
          <p:cNvPr id="149" name="Google Shape;149;gba14a9c435_0_14"/>
          <p:cNvSpPr txBox="1"/>
          <p:nvPr/>
        </p:nvSpPr>
        <p:spPr>
          <a:xfrm>
            <a:off x="2846725" y="1351500"/>
            <a:ext cx="82956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2400" b="1" dirty="0">
                <a:solidFill>
                  <a:schemeClr val="dk1"/>
                </a:solidFill>
                <a:latin typeface="+mn-lt"/>
              </a:rPr>
              <a:t>De Doelgroep</a:t>
            </a:r>
            <a:r>
              <a:rPr lang="nl-NL" sz="2400" dirty="0">
                <a:solidFill>
                  <a:schemeClr val="dk1"/>
                </a:solidFill>
                <a:latin typeface="+mn-lt"/>
              </a:rPr>
              <a:t> = En zo kun je ook nadenken over de community die je wil oprichten.</a:t>
            </a:r>
            <a:endParaRPr sz="2400" dirty="0">
              <a:solidFill>
                <a:schemeClr val="dk1"/>
              </a:solidFill>
              <a:latin typeface="+mn-lt"/>
            </a:endParaRPr>
          </a:p>
        </p:txBody>
      </p:sp>
      <p:pic>
        <p:nvPicPr>
          <p:cNvPr id="9" name="Picture 2" descr="Afbeeldingsresultaat voor doelgroep senioren">
            <a:extLst>
              <a:ext uri="{FF2B5EF4-FFF2-40B4-BE49-F238E27FC236}">
                <a16:creationId xmlns:a16="http://schemas.microsoft.com/office/drawing/2014/main" id="{A4AB0418-1139-7646-B0EA-1FC371236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33" y="2300150"/>
            <a:ext cx="4456228" cy="21329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fbeeldingsresultaat voor doelgroep festivalgangers">
            <a:extLst>
              <a:ext uri="{FF2B5EF4-FFF2-40B4-BE49-F238E27FC236}">
                <a16:creationId xmlns:a16="http://schemas.microsoft.com/office/drawing/2014/main" id="{9B6283EB-13B2-7340-98FD-E5E70CAE7E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657" y="2300150"/>
            <a:ext cx="3341916" cy="21522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fbeeldingsresultaat voor doelgroep kinderen">
            <a:extLst>
              <a:ext uri="{FF2B5EF4-FFF2-40B4-BE49-F238E27FC236}">
                <a16:creationId xmlns:a16="http://schemas.microsoft.com/office/drawing/2014/main" id="{38E66CA0-121A-DE45-920B-FD8D2C2FF8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7770" y="2300150"/>
            <a:ext cx="3518243" cy="17105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sresultaat voor doelgroep kwetsbare">
            <a:extLst>
              <a:ext uri="{FF2B5EF4-FFF2-40B4-BE49-F238E27FC236}">
                <a16:creationId xmlns:a16="http://schemas.microsoft.com/office/drawing/2014/main" id="{C2989E86-9AB8-CC47-B2D1-4919D8E361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7769" y="4213870"/>
            <a:ext cx="3518243" cy="23444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fbeeldingsresultaat voor moestuinieren">
            <a:extLst>
              <a:ext uri="{FF2B5EF4-FFF2-40B4-BE49-F238E27FC236}">
                <a16:creationId xmlns:a16="http://schemas.microsoft.com/office/drawing/2014/main" id="{C77BB2F3-0272-0B4D-A4A3-28CF7A58BC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7461" y="4583200"/>
            <a:ext cx="3619559" cy="21329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Afbeeldingsresultaat voor straatbewoners">
            <a:extLst>
              <a:ext uri="{FF2B5EF4-FFF2-40B4-BE49-F238E27FC236}">
                <a16:creationId xmlns:a16="http://schemas.microsoft.com/office/drawing/2014/main" id="{6DF64CA6-F26B-424B-B0A4-E523C064A1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186" y="4583201"/>
            <a:ext cx="4171112" cy="213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51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ba14a9c435_0_14"/>
          <p:cNvSpPr txBox="1">
            <a:spLocks noGrp="1"/>
          </p:cNvSpPr>
          <p:nvPr>
            <p:ph type="title"/>
          </p:nvPr>
        </p:nvSpPr>
        <p:spPr>
          <a:xfrm>
            <a:off x="2639616" y="332656"/>
            <a:ext cx="8860500" cy="648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Arial"/>
              <a:buNone/>
            </a:pPr>
            <a:r>
              <a:rPr lang="nl-NL"/>
              <a:t>Begrippen</a:t>
            </a:r>
            <a:endParaRPr/>
          </a:p>
        </p:txBody>
      </p:sp>
      <p:sp>
        <p:nvSpPr>
          <p:cNvPr id="149" name="Google Shape;149;gba14a9c435_0_14"/>
          <p:cNvSpPr txBox="1"/>
          <p:nvPr/>
        </p:nvSpPr>
        <p:spPr>
          <a:xfrm>
            <a:off x="2846725" y="1351500"/>
            <a:ext cx="82956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2400" b="1" dirty="0">
                <a:solidFill>
                  <a:schemeClr val="dk1"/>
                </a:solidFill>
                <a:latin typeface="+mn-lt"/>
              </a:rPr>
              <a:t>De Stakeholders</a:t>
            </a:r>
            <a:r>
              <a:rPr lang="nl-NL" sz="2400" dirty="0">
                <a:solidFill>
                  <a:schemeClr val="dk1"/>
                </a:solidFill>
                <a:latin typeface="+mn-lt"/>
              </a:rPr>
              <a:t> = alle actoren die </a:t>
            </a:r>
            <a:r>
              <a:rPr lang="nl-NL" sz="2400" i="1" dirty="0">
                <a:solidFill>
                  <a:schemeClr val="dk1"/>
                </a:solidFill>
                <a:latin typeface="+mn-lt"/>
              </a:rPr>
              <a:t>niet</a:t>
            </a:r>
            <a:r>
              <a:rPr lang="nl-NL" sz="2400" dirty="0">
                <a:solidFill>
                  <a:schemeClr val="dk1"/>
                </a:solidFill>
                <a:latin typeface="+mn-lt"/>
              </a:rPr>
              <a:t> in de community terecht komen maar </a:t>
            </a:r>
            <a:r>
              <a:rPr lang="nl-NL" sz="2400" i="1" dirty="0">
                <a:solidFill>
                  <a:schemeClr val="dk1"/>
                </a:solidFill>
                <a:latin typeface="+mn-lt"/>
              </a:rPr>
              <a:t>wel</a:t>
            </a:r>
            <a:r>
              <a:rPr lang="nl-NL" sz="2400" dirty="0">
                <a:solidFill>
                  <a:schemeClr val="dk1"/>
                </a:solidFill>
                <a:latin typeface="+mn-lt"/>
              </a:rPr>
              <a:t> een rol spelen.</a:t>
            </a:r>
          </a:p>
        </p:txBody>
      </p:sp>
      <p:pic>
        <p:nvPicPr>
          <p:cNvPr id="5" name="Picture 6" descr="Afbeeldingsresultaat voor straatbewoners">
            <a:extLst>
              <a:ext uri="{FF2B5EF4-FFF2-40B4-BE49-F238E27FC236}">
                <a16:creationId xmlns:a16="http://schemas.microsoft.com/office/drawing/2014/main" id="{177FD980-E3D2-C549-B23D-3184A4FD97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 y="2274799"/>
            <a:ext cx="4171112" cy="213295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beeldingsresultaat voor de gemeente tilburg skyline">
            <a:extLst>
              <a:ext uri="{FF2B5EF4-FFF2-40B4-BE49-F238E27FC236}">
                <a16:creationId xmlns:a16="http://schemas.microsoft.com/office/drawing/2014/main" id="{BA80445B-710B-BD4A-9848-C2BB366574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429" b="15361"/>
          <a:stretch/>
        </p:blipFill>
        <p:spPr bwMode="auto">
          <a:xfrm>
            <a:off x="8857591" y="1909918"/>
            <a:ext cx="2948152" cy="18045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fbeeldingsresultaat voor de gemeente tilburg">
            <a:extLst>
              <a:ext uri="{FF2B5EF4-FFF2-40B4-BE49-F238E27FC236}">
                <a16:creationId xmlns:a16="http://schemas.microsoft.com/office/drawing/2014/main" id="{CFBB5DD8-729D-A242-97B9-4A11A2D4A9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7838" y="3754522"/>
            <a:ext cx="2667657" cy="17784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beeldingsresultaat voor bestuur">
            <a:extLst>
              <a:ext uri="{FF2B5EF4-FFF2-40B4-BE49-F238E27FC236}">
                <a16:creationId xmlns:a16="http://schemas.microsoft.com/office/drawing/2014/main" id="{FE99F1DC-3BDE-A847-A8A3-BB63912F46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8055" y="4946869"/>
            <a:ext cx="1964714" cy="19111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fbeeldingsresultaat voor stichting">
            <a:extLst>
              <a:ext uri="{FF2B5EF4-FFF2-40B4-BE49-F238E27FC236}">
                <a16:creationId xmlns:a16="http://schemas.microsoft.com/office/drawing/2014/main" id="{9E17F131-7EF4-E74D-B2DA-9CFEDA659CB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3057" b="56810"/>
          <a:stretch/>
        </p:blipFill>
        <p:spPr bwMode="auto">
          <a:xfrm>
            <a:off x="9265195" y="5701895"/>
            <a:ext cx="2400300" cy="102180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fbeeldingsresultaat voor demonstratie">
            <a:extLst>
              <a:ext uri="{FF2B5EF4-FFF2-40B4-BE49-F238E27FC236}">
                <a16:creationId xmlns:a16="http://schemas.microsoft.com/office/drawing/2014/main" id="{234A97A2-AC07-8146-A451-3043645FD6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717" y="4668167"/>
            <a:ext cx="3094968" cy="206746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fbeeldingsresultaat voor demonstratie nee">
            <a:extLst>
              <a:ext uri="{FF2B5EF4-FFF2-40B4-BE49-F238E27FC236}">
                <a16:creationId xmlns:a16="http://schemas.microsoft.com/office/drawing/2014/main" id="{D0AF931D-6BD9-9945-93BC-273C9A1EDB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4440" y="4668166"/>
            <a:ext cx="3101189" cy="206745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Afbeeldingsresultaat voor bedrijven">
            <a:extLst>
              <a:ext uri="{FF2B5EF4-FFF2-40B4-BE49-F238E27FC236}">
                <a16:creationId xmlns:a16="http://schemas.microsoft.com/office/drawing/2014/main" id="{2E970558-9870-8C4B-8668-A4903C3C229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22" t="8027" r="-122" b="38828"/>
          <a:stretch/>
        </p:blipFill>
        <p:spPr bwMode="auto">
          <a:xfrm>
            <a:off x="4562453" y="2274798"/>
            <a:ext cx="4281032" cy="2132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588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ba14a9c435_0_20"/>
          <p:cNvSpPr txBox="1">
            <a:spLocks noGrp="1"/>
          </p:cNvSpPr>
          <p:nvPr>
            <p:ph type="title"/>
          </p:nvPr>
        </p:nvSpPr>
        <p:spPr>
          <a:xfrm>
            <a:off x="2639616" y="332656"/>
            <a:ext cx="8860500" cy="648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Arial"/>
              <a:buNone/>
            </a:pPr>
            <a:r>
              <a:rPr lang="nl-NL" dirty="0"/>
              <a:t>Groepsopdracht Doelgroep en Stakeholders</a:t>
            </a:r>
            <a:endParaRPr dirty="0"/>
          </a:p>
        </p:txBody>
      </p:sp>
      <p:sp>
        <p:nvSpPr>
          <p:cNvPr id="157" name="Google Shape;157;gba14a9c435_0_20"/>
          <p:cNvSpPr txBox="1">
            <a:spLocks noGrp="1"/>
          </p:cNvSpPr>
          <p:nvPr>
            <p:ph type="body" idx="1"/>
          </p:nvPr>
        </p:nvSpPr>
        <p:spPr>
          <a:xfrm>
            <a:off x="2735627" y="1196753"/>
            <a:ext cx="8846700" cy="49293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nl-NL" sz="2400" b="1" dirty="0"/>
              <a:t>Maak de opdracht </a:t>
            </a:r>
            <a:r>
              <a:rPr lang="nl-NL" sz="2400" dirty="0"/>
              <a:t>“doelgroep en stakeholderanalyse” met je eigen groepje. Let op, dit is een inventarisatie en een begin van de analyse die jullie moeten maken. Later deze week krijgen jullie daar nog meer informatie over. </a:t>
            </a:r>
          </a:p>
          <a:p>
            <a:pPr marL="342900" lvl="0" indent="-342900" algn="l" rtl="0">
              <a:spcBef>
                <a:spcPts val="0"/>
              </a:spcBef>
              <a:spcAft>
                <a:spcPts val="0"/>
              </a:spcAft>
              <a:buClr>
                <a:schemeClr val="dk1"/>
              </a:buClr>
              <a:buSzPts val="2800"/>
              <a:buChar char="•"/>
            </a:pPr>
            <a:endParaRPr sz="2400" dirty="0"/>
          </a:p>
          <a:p>
            <a:pPr marL="342900" lvl="0" indent="-342900" algn="l" rtl="0">
              <a:spcBef>
                <a:spcPts val="0"/>
              </a:spcBef>
              <a:spcAft>
                <a:spcPts val="0"/>
              </a:spcAft>
              <a:buClr>
                <a:schemeClr val="dk1"/>
              </a:buClr>
              <a:buSzPts val="2800"/>
              <a:buChar char="•"/>
            </a:pPr>
            <a:r>
              <a:rPr lang="nl-NL" sz="2400" b="1" dirty="0"/>
              <a:t>Bedenk</a:t>
            </a:r>
            <a:r>
              <a:rPr lang="nl-NL" sz="2400" dirty="0"/>
              <a:t> vooral waarom de personen die je bedenkt belangrijk zijn voor jullie Community. Wat kunnen ze  voor jullie betekenen? Bedenk ook hoe je met deze personen in contact zou kunnen komen.</a:t>
            </a:r>
            <a:endParaRPr sz="2400" dirty="0"/>
          </a:p>
          <a:p>
            <a:pPr marL="342900" lvl="0" indent="0" algn="l" rtl="0">
              <a:spcBef>
                <a:spcPts val="0"/>
              </a:spcBef>
              <a:spcAft>
                <a:spcPts val="0"/>
              </a:spcAft>
              <a:buNone/>
            </a:pPr>
            <a:endParaRPr sz="2400" dirty="0"/>
          </a:p>
          <a:p>
            <a:pPr marL="342900" lvl="0" indent="-342900" algn="l" rtl="0">
              <a:spcBef>
                <a:spcPts val="560"/>
              </a:spcBef>
              <a:spcAft>
                <a:spcPts val="0"/>
              </a:spcAft>
              <a:buClr>
                <a:schemeClr val="dk1"/>
              </a:buClr>
              <a:buSzPts val="2800"/>
              <a:buChar char="•"/>
            </a:pPr>
            <a:r>
              <a:rPr lang="nl-NL" sz="2400" b="1" dirty="0"/>
              <a:t>Verwerk</a:t>
            </a:r>
            <a:r>
              <a:rPr lang="nl-NL" sz="2400" dirty="0"/>
              <a:t> deze eerste analyse en maak deze gereed voor opname in je portfolio!</a:t>
            </a:r>
            <a:endParaRPr sz="2400" dirty="0"/>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2639616" y="332656"/>
            <a:ext cx="8860565" cy="6480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Arial"/>
              <a:buNone/>
            </a:pPr>
            <a:r>
              <a:rPr lang="nl-NL"/>
              <a:t>Beoordeling en begrippenlijst</a:t>
            </a:r>
            <a:endParaRPr/>
          </a:p>
        </p:txBody>
      </p:sp>
      <p:pic>
        <p:nvPicPr>
          <p:cNvPr id="91" name="Google Shape;91;p2"/>
          <p:cNvPicPr preferRelativeResize="0"/>
          <p:nvPr/>
        </p:nvPicPr>
        <p:blipFill rotWithShape="1">
          <a:blip r:embed="rId3">
            <a:alphaModFix/>
          </a:blip>
          <a:srcRect t="6166" b="42862"/>
          <a:stretch/>
        </p:blipFill>
        <p:spPr>
          <a:xfrm>
            <a:off x="2101023" y="1555530"/>
            <a:ext cx="9505950" cy="2267263"/>
          </a:xfrm>
          <a:prstGeom prst="rect">
            <a:avLst/>
          </a:prstGeom>
          <a:noFill/>
          <a:ln>
            <a:noFill/>
          </a:ln>
        </p:spPr>
      </p:pic>
      <p:graphicFrame>
        <p:nvGraphicFramePr>
          <p:cNvPr id="92" name="Google Shape;92;p2"/>
          <p:cNvGraphicFramePr/>
          <p:nvPr/>
        </p:nvGraphicFramePr>
        <p:xfrm>
          <a:off x="2266375" y="4123275"/>
          <a:ext cx="9031825" cy="1912721"/>
        </p:xfrm>
        <a:graphic>
          <a:graphicData uri="http://schemas.openxmlformats.org/drawingml/2006/table">
            <a:tbl>
              <a:tblPr>
                <a:noFill/>
                <a:tableStyleId>{62371B66-4B59-4471-B85D-3786F5333115}</a:tableStyleId>
              </a:tblPr>
              <a:tblGrid>
                <a:gridCol w="2758125">
                  <a:extLst>
                    <a:ext uri="{9D8B030D-6E8A-4147-A177-3AD203B41FA5}">
                      <a16:colId xmlns:a16="http://schemas.microsoft.com/office/drawing/2014/main" val="20000"/>
                    </a:ext>
                  </a:extLst>
                </a:gridCol>
                <a:gridCol w="6273700">
                  <a:extLst>
                    <a:ext uri="{9D8B030D-6E8A-4147-A177-3AD203B41FA5}">
                      <a16:colId xmlns:a16="http://schemas.microsoft.com/office/drawing/2014/main" val="20001"/>
                    </a:ext>
                  </a:extLst>
                </a:gridCol>
              </a:tblGrid>
              <a:tr h="0">
                <a:tc gridSpan="2">
                  <a:txBody>
                    <a:bodyPr/>
                    <a:lstStyle/>
                    <a:p>
                      <a:pPr marL="0" lvl="0" indent="0" algn="ctr" rtl="0">
                        <a:lnSpc>
                          <a:spcPct val="115000"/>
                        </a:lnSpc>
                        <a:spcBef>
                          <a:spcPts val="0"/>
                        </a:spcBef>
                        <a:spcAft>
                          <a:spcPts val="0"/>
                        </a:spcAft>
                        <a:buNone/>
                      </a:pPr>
                      <a:r>
                        <a:rPr lang="nl-NL" sz="1100" b="1">
                          <a:solidFill>
                            <a:srgbClr val="FFFFFF"/>
                          </a:solidFill>
                        </a:rPr>
                        <a:t>Algemene begrippen IBS</a:t>
                      </a:r>
                      <a:endParaRPr sz="1100" b="1">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F7F7F"/>
                    </a:solidFill>
                  </a:tcPr>
                </a:tc>
                <a:tc hMerge="1">
                  <a:txBody>
                    <a:bodyPr/>
                    <a:lstStyle/>
                    <a:p>
                      <a:endParaRPr lang="nl-NL"/>
                    </a:p>
                  </a:txBody>
                  <a:tcPr/>
                </a:tc>
                <a:extLst>
                  <a:ext uri="{0D108BD9-81ED-4DB2-BD59-A6C34878D82A}">
                    <a16:rowId xmlns:a16="http://schemas.microsoft.com/office/drawing/2014/main" val="10000"/>
                  </a:ext>
                </a:extLst>
              </a:tr>
              <a:tr h="0">
                <a:tc>
                  <a:txBody>
                    <a:bodyPr/>
                    <a:lstStyle/>
                    <a:p>
                      <a:pPr marL="0" lvl="0" indent="0" algn="ctr" rtl="0">
                        <a:lnSpc>
                          <a:spcPct val="115000"/>
                        </a:lnSpc>
                        <a:spcBef>
                          <a:spcPts val="0"/>
                        </a:spcBef>
                        <a:spcAft>
                          <a:spcPts val="0"/>
                        </a:spcAft>
                        <a:buNone/>
                      </a:pPr>
                      <a:r>
                        <a:rPr lang="nl-NL" sz="1100" b="1">
                          <a:solidFill>
                            <a:srgbClr val="FFFFFF"/>
                          </a:solidFill>
                        </a:rPr>
                        <a:t>Begrip</a:t>
                      </a:r>
                      <a:endParaRPr sz="1100" b="1">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F7F7F"/>
                    </a:solidFill>
                  </a:tcPr>
                </a:tc>
                <a:tc>
                  <a:txBody>
                    <a:bodyPr/>
                    <a:lstStyle/>
                    <a:p>
                      <a:pPr marL="0" lvl="0" indent="0" algn="ctr" rtl="0">
                        <a:lnSpc>
                          <a:spcPct val="115000"/>
                        </a:lnSpc>
                        <a:spcBef>
                          <a:spcPts val="0"/>
                        </a:spcBef>
                        <a:spcAft>
                          <a:spcPts val="0"/>
                        </a:spcAft>
                        <a:buNone/>
                      </a:pPr>
                      <a:r>
                        <a:rPr lang="nl-NL" sz="1100" b="1">
                          <a:solidFill>
                            <a:srgbClr val="FFFFFF"/>
                          </a:solidFill>
                        </a:rPr>
                        <a:t>Toelichting</a:t>
                      </a:r>
                      <a:endParaRPr sz="1100" b="1">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F7F7F"/>
                    </a:solidFill>
                  </a:tcPr>
                </a:tc>
                <a:extLst>
                  <a:ext uri="{0D108BD9-81ED-4DB2-BD59-A6C34878D82A}">
                    <a16:rowId xmlns:a16="http://schemas.microsoft.com/office/drawing/2014/main" val="10001"/>
                  </a:ext>
                </a:extLst>
              </a:tr>
              <a:tr h="716150">
                <a:tc>
                  <a:txBody>
                    <a:bodyPr/>
                    <a:lstStyle/>
                    <a:p>
                      <a:pPr marL="0" lvl="0" indent="0" algn="l" rtl="0">
                        <a:lnSpc>
                          <a:spcPct val="115000"/>
                        </a:lnSpc>
                        <a:spcBef>
                          <a:spcPts val="200"/>
                        </a:spcBef>
                        <a:spcAft>
                          <a:spcPts val="200"/>
                        </a:spcAft>
                        <a:buNone/>
                      </a:pPr>
                      <a:r>
                        <a:rPr lang="nl-NL"/>
                        <a:t>Maatschappelijke ontwikkelingen</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lvl="0" indent="0" algn="l" rtl="0">
                        <a:lnSpc>
                          <a:spcPct val="115000"/>
                        </a:lnSpc>
                        <a:spcBef>
                          <a:spcPts val="200"/>
                        </a:spcBef>
                        <a:spcAft>
                          <a:spcPts val="0"/>
                        </a:spcAft>
                        <a:buNone/>
                      </a:pPr>
                      <a:r>
                        <a:rPr lang="nl-NL"/>
                        <a:t>Begrippen:</a:t>
                      </a:r>
                      <a:endParaRPr/>
                    </a:p>
                    <a:p>
                      <a:pPr marL="457200" lvl="0" indent="-228600" algn="l" rtl="0">
                        <a:lnSpc>
                          <a:spcPct val="115000"/>
                        </a:lnSpc>
                        <a:spcBef>
                          <a:spcPts val="200"/>
                        </a:spcBef>
                        <a:spcAft>
                          <a:spcPts val="0"/>
                        </a:spcAft>
                        <a:buNone/>
                      </a:pPr>
                      <a:r>
                        <a:rPr lang="nl-NL"/>
                        <a:t>1. 	Je kunt de definitie geven van het begrip en je kunt maatschappelijke thema’s benoemen.</a:t>
                      </a:r>
                      <a:endParaRPr/>
                    </a:p>
                    <a:p>
                      <a:pPr marL="457200" lvl="0" indent="-228600" algn="l" rtl="0">
                        <a:lnSpc>
                          <a:spcPct val="115000"/>
                        </a:lnSpc>
                        <a:spcBef>
                          <a:spcPts val="200"/>
                        </a:spcBef>
                        <a:spcAft>
                          <a:spcPts val="200"/>
                        </a:spcAft>
                        <a:buNone/>
                      </a:pPr>
                      <a:r>
                        <a:rPr lang="nl-NL"/>
                        <a:t>2. 	Je kan trends benoemen vanuit het sociale domein.</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2639616" y="332656"/>
            <a:ext cx="8860565" cy="6480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Arial"/>
              <a:buNone/>
            </a:pPr>
            <a:r>
              <a:rPr lang="nl-NL"/>
              <a:t>Overzicht trends en ontwikkelingen</a:t>
            </a:r>
            <a:endParaRPr/>
          </a:p>
        </p:txBody>
      </p:sp>
      <p:sp>
        <p:nvSpPr>
          <p:cNvPr id="98" name="Google Shape;98;p3"/>
          <p:cNvSpPr txBox="1">
            <a:spLocks noGrp="1"/>
          </p:cNvSpPr>
          <p:nvPr>
            <p:ph type="body" idx="1"/>
          </p:nvPr>
        </p:nvSpPr>
        <p:spPr>
          <a:xfrm>
            <a:off x="2735627" y="1196753"/>
            <a:ext cx="8846773" cy="492941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nl-NL"/>
              <a:t>Demografie</a:t>
            </a:r>
            <a:endParaRPr/>
          </a:p>
          <a:p>
            <a:pPr marL="342900" lvl="0" indent="-342900" algn="l" rtl="0">
              <a:spcBef>
                <a:spcPts val="560"/>
              </a:spcBef>
              <a:spcAft>
                <a:spcPts val="0"/>
              </a:spcAft>
              <a:buClr>
                <a:schemeClr val="dk1"/>
              </a:buClr>
              <a:buSzPts val="2800"/>
              <a:buChar char="•"/>
            </a:pPr>
            <a:r>
              <a:rPr lang="nl-NL"/>
              <a:t>Economie</a:t>
            </a:r>
            <a:endParaRPr/>
          </a:p>
          <a:p>
            <a:pPr marL="342900" lvl="0" indent="-342900" algn="l" rtl="0">
              <a:spcBef>
                <a:spcPts val="560"/>
              </a:spcBef>
              <a:spcAft>
                <a:spcPts val="0"/>
              </a:spcAft>
              <a:buClr>
                <a:schemeClr val="dk1"/>
              </a:buClr>
              <a:buSzPts val="2800"/>
              <a:buChar char="•"/>
            </a:pPr>
            <a:r>
              <a:rPr lang="nl-NL"/>
              <a:t>Sociaal maatschappelijk</a:t>
            </a:r>
            <a:endParaRPr/>
          </a:p>
          <a:p>
            <a:pPr marL="342900" lvl="0" indent="-342900" algn="l" rtl="0">
              <a:spcBef>
                <a:spcPts val="560"/>
              </a:spcBef>
              <a:spcAft>
                <a:spcPts val="0"/>
              </a:spcAft>
              <a:buClr>
                <a:schemeClr val="dk1"/>
              </a:buClr>
              <a:buSzPts val="2800"/>
              <a:buChar char="•"/>
            </a:pPr>
            <a:r>
              <a:rPr lang="nl-NL"/>
              <a:t>Politiek</a:t>
            </a:r>
            <a:endParaRPr/>
          </a:p>
          <a:p>
            <a:pPr marL="342900" lvl="0" indent="-342900" algn="l" rtl="0">
              <a:spcBef>
                <a:spcPts val="560"/>
              </a:spcBef>
              <a:spcAft>
                <a:spcPts val="0"/>
              </a:spcAft>
              <a:buClr>
                <a:schemeClr val="dk1"/>
              </a:buClr>
              <a:buSzPts val="2800"/>
              <a:buChar char="•"/>
            </a:pPr>
            <a:r>
              <a:rPr lang="nl-NL"/>
              <a:t>Technologie en ecologie</a:t>
            </a: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4"/>
          <p:cNvPicPr preferRelativeResize="0"/>
          <p:nvPr/>
        </p:nvPicPr>
        <p:blipFill rotWithShape="1">
          <a:blip r:embed="rId3">
            <a:alphaModFix/>
          </a:blip>
          <a:srcRect l="23613" t="14917" r="22463" b="9375"/>
          <a:stretch/>
        </p:blipFill>
        <p:spPr>
          <a:xfrm>
            <a:off x="3623094" y="94154"/>
            <a:ext cx="8568906" cy="67638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2639616" y="332656"/>
            <a:ext cx="8860565" cy="6480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Arial"/>
              <a:buNone/>
            </a:pPr>
            <a:r>
              <a:rPr lang="nl-NL"/>
              <a:t>Voorbeelden trends en ontwikkelingen</a:t>
            </a:r>
            <a:endParaRPr/>
          </a:p>
        </p:txBody>
      </p:sp>
      <p:sp>
        <p:nvSpPr>
          <p:cNvPr id="109" name="Google Shape;109;p5"/>
          <p:cNvSpPr txBox="1"/>
          <p:nvPr/>
        </p:nvSpPr>
        <p:spPr>
          <a:xfrm>
            <a:off x="2639625" y="1514250"/>
            <a:ext cx="7453200" cy="46104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2170" dirty="0"/>
          </a:p>
          <a:p>
            <a:pPr marL="457200" marR="0" lvl="0" indent="0" algn="l" rtl="0">
              <a:lnSpc>
                <a:spcPct val="80000"/>
              </a:lnSpc>
              <a:spcBef>
                <a:spcPts val="0"/>
              </a:spcBef>
              <a:spcAft>
                <a:spcPts val="0"/>
              </a:spcAft>
              <a:buNone/>
            </a:pPr>
            <a:endParaRPr sz="2170" dirty="0"/>
          </a:p>
          <a:p>
            <a:pPr marL="342900" marR="0" lvl="0" indent="-342900" algn="l" rtl="0">
              <a:lnSpc>
                <a:spcPct val="80000"/>
              </a:lnSpc>
              <a:spcBef>
                <a:spcPts val="0"/>
              </a:spcBef>
              <a:spcAft>
                <a:spcPts val="0"/>
              </a:spcAft>
              <a:buSzPts val="2170"/>
              <a:buFont typeface="Arial"/>
              <a:buChar char="•"/>
            </a:pPr>
            <a:r>
              <a:rPr lang="nl-NL" sz="2170" b="1" i="0" u="none" strike="noStrike" cap="none" dirty="0">
                <a:latin typeface="Arial"/>
                <a:ea typeface="Arial"/>
                <a:cs typeface="Arial"/>
                <a:sym typeface="Arial"/>
              </a:rPr>
              <a:t>Demografie:</a:t>
            </a:r>
            <a:endParaRPr sz="2170" b="1" dirty="0"/>
          </a:p>
          <a:p>
            <a:pPr marL="0" marR="0" lvl="0" indent="0" algn="l" rtl="0">
              <a:lnSpc>
                <a:spcPct val="80000"/>
              </a:lnSpc>
              <a:spcBef>
                <a:spcPts val="0"/>
              </a:spcBef>
              <a:spcAft>
                <a:spcPts val="0"/>
              </a:spcAft>
              <a:buNone/>
            </a:pPr>
            <a:r>
              <a:rPr lang="nl-NL" sz="2170" dirty="0"/>
              <a:t>voorbeeld: </a:t>
            </a:r>
            <a:r>
              <a:rPr lang="nl-NL" sz="2170" b="0" i="0" u="sng" strike="noStrike" cap="none" dirty="0">
                <a:latin typeface="Arial"/>
                <a:ea typeface="Arial"/>
                <a:cs typeface="Arial"/>
                <a:sym typeface="Arial"/>
              </a:rPr>
              <a:t>andere woonvor</a:t>
            </a:r>
            <a:r>
              <a:rPr lang="nl-NL" sz="2170" u="sng" dirty="0"/>
              <a:t>men</a:t>
            </a:r>
            <a:r>
              <a:rPr lang="nl-NL" sz="2170" dirty="0"/>
              <a:t>. T</a:t>
            </a:r>
            <a:r>
              <a:rPr lang="nl-NL" sz="2170" b="0" i="0" u="none" strike="noStrike" cap="none" dirty="0">
                <a:latin typeface="Arial"/>
                <a:ea typeface="Arial"/>
                <a:cs typeface="Arial"/>
                <a:sym typeface="Arial"/>
              </a:rPr>
              <a:t>iny </a:t>
            </a:r>
            <a:r>
              <a:rPr lang="nl-NL" sz="2170" b="0" i="0" u="none" strike="noStrike" cap="none" dirty="0" err="1">
                <a:latin typeface="Arial"/>
                <a:ea typeface="Arial"/>
                <a:cs typeface="Arial"/>
                <a:sym typeface="Arial"/>
              </a:rPr>
              <a:t>houses</a:t>
            </a:r>
            <a:endParaRPr sz="2170" b="0" i="0" u="none" strike="noStrike" cap="none" dirty="0">
              <a:latin typeface="Arial"/>
              <a:ea typeface="Arial"/>
              <a:cs typeface="Arial"/>
              <a:sym typeface="Arial"/>
            </a:endParaRPr>
          </a:p>
          <a:p>
            <a:pPr lvl="0">
              <a:lnSpc>
                <a:spcPct val="80000"/>
              </a:lnSpc>
              <a:spcBef>
                <a:spcPts val="434"/>
              </a:spcBef>
            </a:pPr>
            <a:r>
              <a:rPr lang="nl-NL" dirty="0">
                <a:hlinkClick r:id="rId3"/>
              </a:rPr>
              <a:t>https://www.youtube.com/watch?v=TX26CgRTvQQ</a:t>
            </a:r>
            <a:r>
              <a:rPr lang="nl-NL" dirty="0"/>
              <a:t> </a:t>
            </a:r>
            <a:endParaRPr dirty="0"/>
          </a:p>
          <a:p>
            <a:pPr marL="0" marR="0" lvl="0" indent="0" algn="l" rtl="0">
              <a:lnSpc>
                <a:spcPct val="80000"/>
              </a:lnSpc>
              <a:spcBef>
                <a:spcPts val="434"/>
              </a:spcBef>
              <a:spcAft>
                <a:spcPts val="0"/>
              </a:spcAft>
              <a:buClr>
                <a:schemeClr val="dk1"/>
              </a:buClr>
              <a:buSzPts val="2170"/>
              <a:buFont typeface="Arial"/>
              <a:buNone/>
            </a:pPr>
            <a:endParaRPr sz="2170" dirty="0"/>
          </a:p>
          <a:p>
            <a:pPr marL="0" marR="0" lvl="0" indent="0" algn="l" rtl="0">
              <a:lnSpc>
                <a:spcPct val="80000"/>
              </a:lnSpc>
              <a:spcBef>
                <a:spcPts val="434"/>
              </a:spcBef>
              <a:spcAft>
                <a:spcPts val="0"/>
              </a:spcAft>
              <a:buClr>
                <a:schemeClr val="dk1"/>
              </a:buClr>
              <a:buSzPts val="2170"/>
              <a:buFont typeface="Arial"/>
              <a:buNone/>
            </a:pPr>
            <a:endParaRPr sz="2170" dirty="0"/>
          </a:p>
          <a:p>
            <a:pPr marL="342900" marR="0" lvl="0" indent="-342900" algn="l" rtl="0">
              <a:lnSpc>
                <a:spcPct val="80000"/>
              </a:lnSpc>
              <a:spcBef>
                <a:spcPts val="434"/>
              </a:spcBef>
              <a:spcAft>
                <a:spcPts val="0"/>
              </a:spcAft>
              <a:buSzPts val="2170"/>
              <a:buFont typeface="Arial"/>
              <a:buChar char="•"/>
            </a:pPr>
            <a:r>
              <a:rPr lang="nl-NL" sz="2170" b="1" i="0" u="none" strike="noStrike" cap="none" dirty="0">
                <a:latin typeface="Arial"/>
                <a:ea typeface="Arial"/>
                <a:cs typeface="Arial"/>
                <a:sym typeface="Arial"/>
              </a:rPr>
              <a:t>Sociaal maatschappelijk:</a:t>
            </a:r>
            <a:endParaRPr sz="2170" b="1" dirty="0"/>
          </a:p>
          <a:p>
            <a:pPr marL="0" marR="0" lvl="0" indent="0" algn="l" rtl="0">
              <a:lnSpc>
                <a:spcPct val="80000"/>
              </a:lnSpc>
              <a:spcBef>
                <a:spcPts val="434"/>
              </a:spcBef>
              <a:spcAft>
                <a:spcPts val="0"/>
              </a:spcAft>
              <a:buNone/>
            </a:pPr>
            <a:r>
              <a:rPr lang="nl-NL" sz="2170" b="0" i="0" u="none" strike="noStrike" cap="none" dirty="0">
                <a:latin typeface="Arial"/>
                <a:ea typeface="Arial"/>
                <a:cs typeface="Arial"/>
                <a:sym typeface="Arial"/>
              </a:rPr>
              <a:t>voorbeeld: </a:t>
            </a:r>
            <a:r>
              <a:rPr lang="nl-NL" sz="2170" b="0" i="0" u="sng" strike="noStrike" cap="none" dirty="0">
                <a:latin typeface="Arial"/>
                <a:ea typeface="Arial"/>
                <a:cs typeface="Arial"/>
                <a:sym typeface="Arial"/>
              </a:rPr>
              <a:t>basisinkomen</a:t>
            </a:r>
            <a:endParaRPr lang="nl-NL" u="sng" dirty="0"/>
          </a:p>
          <a:p>
            <a:pPr lvl="0">
              <a:lnSpc>
                <a:spcPct val="80000"/>
              </a:lnSpc>
              <a:spcBef>
                <a:spcPts val="434"/>
              </a:spcBef>
            </a:pPr>
            <a:r>
              <a:rPr lang="nl-NL" dirty="0">
                <a:hlinkClick r:id="rId4"/>
              </a:rPr>
              <a:t>https://www.youtube.com/watch?v=fUlokKqhotI</a:t>
            </a:r>
            <a:r>
              <a:rPr lang="nl-NL" dirty="0"/>
              <a:t> </a:t>
            </a:r>
            <a:endParaRPr b="0" i="0" u="none" strike="noStrike" cap="none" dirty="0">
              <a:latin typeface="Arial"/>
              <a:ea typeface="Arial"/>
              <a:cs typeface="Arial"/>
              <a:sym typeface="Arial"/>
            </a:endParaRPr>
          </a:p>
          <a:p>
            <a:pPr marL="0" marR="0" lvl="0" indent="0" algn="l" rtl="0">
              <a:lnSpc>
                <a:spcPct val="80000"/>
              </a:lnSpc>
              <a:spcBef>
                <a:spcPts val="434"/>
              </a:spcBef>
              <a:spcAft>
                <a:spcPts val="0"/>
              </a:spcAft>
              <a:buNone/>
            </a:pPr>
            <a:endParaRPr dirty="0"/>
          </a:p>
          <a:p>
            <a:pPr marL="342900" marR="0" lvl="0" indent="-205105" algn="l" rtl="0">
              <a:lnSpc>
                <a:spcPct val="80000"/>
              </a:lnSpc>
              <a:spcBef>
                <a:spcPts val="434"/>
              </a:spcBef>
              <a:spcAft>
                <a:spcPts val="0"/>
              </a:spcAft>
              <a:buClr>
                <a:schemeClr val="dk1"/>
              </a:buClr>
              <a:buSzPts val="2170"/>
              <a:buFont typeface="Arial"/>
              <a:buNone/>
            </a:pPr>
            <a:endParaRPr sz="2170" b="0" i="0" u="none" strike="noStrike" cap="none" dirty="0">
              <a:latin typeface="Arial"/>
              <a:ea typeface="Arial"/>
              <a:cs typeface="Arial"/>
              <a:sym typeface="Arial"/>
            </a:endParaRPr>
          </a:p>
          <a:p>
            <a:pPr marL="342900" marR="0" lvl="0" indent="-342900" algn="l" rtl="0">
              <a:lnSpc>
                <a:spcPct val="80000"/>
              </a:lnSpc>
              <a:spcBef>
                <a:spcPts val="434"/>
              </a:spcBef>
              <a:spcAft>
                <a:spcPts val="0"/>
              </a:spcAft>
              <a:buSzPts val="2170"/>
              <a:buFont typeface="Arial"/>
              <a:buChar char="•"/>
            </a:pPr>
            <a:r>
              <a:rPr lang="nl-NL" sz="2170" b="1" i="0" u="none" strike="noStrike" cap="none" dirty="0">
                <a:latin typeface="Arial"/>
                <a:ea typeface="Arial"/>
                <a:cs typeface="Arial"/>
                <a:sym typeface="Arial"/>
              </a:rPr>
              <a:t>Technologie en ecologie:</a:t>
            </a:r>
            <a:endParaRPr sz="2170" b="1" dirty="0"/>
          </a:p>
          <a:p>
            <a:pPr marL="0" marR="0" lvl="0" indent="0" algn="l" rtl="0">
              <a:lnSpc>
                <a:spcPct val="80000"/>
              </a:lnSpc>
              <a:spcBef>
                <a:spcPts val="434"/>
              </a:spcBef>
              <a:spcAft>
                <a:spcPts val="0"/>
              </a:spcAft>
              <a:buNone/>
            </a:pPr>
            <a:r>
              <a:rPr lang="nl-NL" sz="2170" dirty="0"/>
              <a:t>voorbeeld: </a:t>
            </a:r>
            <a:r>
              <a:rPr lang="nl-NL" sz="2170" b="0" i="0" u="sng" strike="noStrike" cap="none" dirty="0">
                <a:latin typeface="Arial"/>
                <a:ea typeface="Arial"/>
                <a:cs typeface="Arial"/>
                <a:sym typeface="Arial"/>
              </a:rPr>
              <a:t>andere manieren van verbouwen</a:t>
            </a:r>
            <a:r>
              <a:rPr lang="nl-NL" sz="2170" b="0" i="0" u="none" strike="noStrike" cap="none" dirty="0">
                <a:latin typeface="Arial"/>
                <a:ea typeface="Arial"/>
                <a:cs typeface="Arial"/>
                <a:sym typeface="Arial"/>
              </a:rPr>
              <a:t>: </a:t>
            </a:r>
            <a:r>
              <a:rPr lang="nl-NL" sz="2170" dirty="0" err="1"/>
              <a:t>Aquaponding</a:t>
            </a:r>
            <a:endParaRPr lang="nl-NL" dirty="0"/>
          </a:p>
          <a:p>
            <a:pPr lvl="0">
              <a:lnSpc>
                <a:spcPct val="80000"/>
              </a:lnSpc>
              <a:spcBef>
                <a:spcPts val="434"/>
              </a:spcBef>
            </a:pPr>
            <a:r>
              <a:rPr lang="nl-NL" dirty="0">
                <a:hlinkClick r:id="rId5"/>
              </a:rPr>
              <a:t>https://www.youtube.com/watch?v=ezEU8_F5jzc</a:t>
            </a:r>
            <a:r>
              <a:rPr lang="nl-NL" dirty="0"/>
              <a:t> </a:t>
            </a:r>
            <a:endParaRPr b="0" i="0" u="none" strike="noStrike" cap="none" dirty="0">
              <a:latin typeface="Arial"/>
              <a:ea typeface="Arial"/>
              <a:cs typeface="Arial"/>
              <a:sym typeface="Arial"/>
            </a:endParaRPr>
          </a:p>
          <a:p>
            <a:pPr marL="342900" marR="0" lvl="0" indent="-205105" algn="l" rtl="0">
              <a:lnSpc>
                <a:spcPct val="80000"/>
              </a:lnSpc>
              <a:spcBef>
                <a:spcPts val="434"/>
              </a:spcBef>
              <a:spcAft>
                <a:spcPts val="0"/>
              </a:spcAft>
              <a:buClr>
                <a:schemeClr val="dk1"/>
              </a:buClr>
              <a:buSzPts val="2170"/>
              <a:buFont typeface="Arial"/>
              <a:buNone/>
            </a:pPr>
            <a:endParaRPr sz="2170" b="0" i="0" u="none" strike="noStrike" cap="none" dirty="0">
              <a:latin typeface="Arial"/>
              <a:ea typeface="Arial"/>
              <a:cs typeface="Arial"/>
              <a:sym typeface="Arial"/>
            </a:endParaRPr>
          </a:p>
        </p:txBody>
      </p:sp>
      <p:pic>
        <p:nvPicPr>
          <p:cNvPr id="110" name="Google Shape;110;p5" descr="In deze video zie je hoe een tiny house community eruit ziet en krijg je tips over het starten van je eigen tiny house project. Abonneer je gratis om elke week inspirerende video's te zien over tiny wonen!&#10;&#10;Volg ons ook op Insta: https://www.instagram.com/tinywonen/&#10;Tiny House of Historisch Schip: https://youtu.be/Q9OgbkYXatM&#10;Tiny wonen met kinderen: https://youtu.be/SPYGqAcutS8&#10;Tiny House met unieke indeling: https://youtu.be/u2p0V1T1Hl8&#10;&#10;Elke week op vrijdag om 06:00 een nieuwe video!&#10;Deze video is een mix tussen de series &quot;Koen en Roos gaan Tiny Wonen&quot; en &quot;Tiny House Tour&quot;" title="Zo start je een Tiny House project - Tiny House Tour #5 (special)">
            <a:hlinkClick r:id="rId6"/>
          </p:cNvPr>
          <p:cNvPicPr preferRelativeResize="0"/>
          <p:nvPr/>
        </p:nvPicPr>
        <p:blipFill>
          <a:blip r:embed="rId7">
            <a:alphaModFix/>
          </a:blip>
          <a:stretch>
            <a:fillRect/>
          </a:stretch>
        </p:blipFill>
        <p:spPr>
          <a:xfrm>
            <a:off x="10236673" y="1791475"/>
            <a:ext cx="1732800" cy="1299600"/>
          </a:xfrm>
          <a:prstGeom prst="rect">
            <a:avLst/>
          </a:prstGeom>
          <a:noFill/>
          <a:ln>
            <a:noFill/>
          </a:ln>
        </p:spPr>
      </p:pic>
      <p:pic>
        <p:nvPicPr>
          <p:cNvPr id="111" name="Google Shape;111;p5" descr="Op 31 maart 2015 organiseerde Hetty Kerkhof namens stichting Ancient Power een interactieve avond over de participatiesamenleving, gedachten over basisinkomen en mogelijke experimenten. De bevordering van participatie in de samenleving is speerpunt van de leidende politiek, en is er al zicht op hoe dit uit gaat pakken?&#10;Sprekers namens de Vereniging Basisinkomen waren Anna Stolk (secretaris, ervaringsdeskundige), Adriaan Planken (voorzitter) en namens MOM Tilburg Ralf Embrechts (directeur).&#10;De presentatie van de avond was in handen van Toine van Corven." title="Voorlichtingsavond Basisinkomen">
            <a:hlinkClick r:id="rId8"/>
          </p:cNvPr>
          <p:cNvPicPr preferRelativeResize="0"/>
          <p:nvPr/>
        </p:nvPicPr>
        <p:blipFill>
          <a:blip r:embed="rId9">
            <a:alphaModFix/>
          </a:blip>
          <a:stretch>
            <a:fillRect/>
          </a:stretch>
        </p:blipFill>
        <p:spPr>
          <a:xfrm>
            <a:off x="10236672" y="3229200"/>
            <a:ext cx="1732800" cy="1299587"/>
          </a:xfrm>
          <a:prstGeom prst="rect">
            <a:avLst/>
          </a:prstGeom>
          <a:noFill/>
          <a:ln>
            <a:noFill/>
          </a:ln>
        </p:spPr>
      </p:pic>
      <p:pic>
        <p:nvPicPr>
          <p:cNvPr id="112" name="Google Shape;112;p5" descr="Groente op vis kweken en vis op groente. Rotterdam-West is het toneel voor deze nieuwe combinatiekweek. De kroppen sla voeden zich met de uitwerpselen van vissen en verschonen zo het vieze water in het aquarium.   &#10;   &#10;   Lees meer: Stadsboerderij kweekt groente op vissenpoep" title="Stadsboerderij kweekt groente op vissenpoep">
            <a:hlinkClick r:id="rId10"/>
          </p:cNvPr>
          <p:cNvPicPr preferRelativeResize="0"/>
          <p:nvPr/>
        </p:nvPicPr>
        <p:blipFill>
          <a:blip r:embed="rId11">
            <a:alphaModFix/>
          </a:blip>
          <a:stretch>
            <a:fillRect/>
          </a:stretch>
        </p:blipFill>
        <p:spPr>
          <a:xfrm>
            <a:off x="10236654" y="4666900"/>
            <a:ext cx="1732818" cy="129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1000"/>
                                        <p:tgtEl>
                                          <p:spTgt spid="1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a:spLocks noGrp="1"/>
          </p:cNvSpPr>
          <p:nvPr>
            <p:ph type="title"/>
          </p:nvPr>
        </p:nvSpPr>
        <p:spPr>
          <a:xfrm>
            <a:off x="2639616" y="332656"/>
            <a:ext cx="8860565" cy="6480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Arial"/>
              <a:buNone/>
            </a:pPr>
            <a:r>
              <a:rPr lang="nl-NL"/>
              <a:t>Individuele opdracht </a:t>
            </a:r>
            <a:endParaRPr/>
          </a:p>
        </p:txBody>
      </p:sp>
      <p:sp>
        <p:nvSpPr>
          <p:cNvPr id="118" name="Google Shape;118;p6"/>
          <p:cNvSpPr txBox="1">
            <a:spLocks noGrp="1"/>
          </p:cNvSpPr>
          <p:nvPr>
            <p:ph type="body" idx="1"/>
          </p:nvPr>
        </p:nvSpPr>
        <p:spPr>
          <a:xfrm>
            <a:off x="2354627" y="964294"/>
            <a:ext cx="8846773" cy="4929411"/>
          </a:xfrm>
          <a:prstGeom prst="rect">
            <a:avLst/>
          </a:prstGeom>
          <a:noFill/>
          <a:ln>
            <a:noFill/>
          </a:ln>
        </p:spPr>
        <p:txBody>
          <a:bodyPr spcFirstLastPara="1" wrap="square" lIns="91425" tIns="45700" rIns="91425" bIns="45700" anchor="t" anchorCtr="0">
            <a:normAutofit fontScale="92500" lnSpcReduction="20000"/>
          </a:bodyPr>
          <a:lstStyle/>
          <a:p>
            <a:pPr rtl="0"/>
            <a:endParaRPr lang="nl-NL" dirty="0">
              <a:effectLst/>
              <a:latin typeface="Segoe UI" panose="020B0502040204020203" pitchFamily="34" charset="0"/>
            </a:endParaRPr>
          </a:p>
          <a:p>
            <a:pPr rtl="0">
              <a:buFont typeface="+mj-lt"/>
              <a:buAutoNum type="arabicPeriod"/>
            </a:pPr>
            <a:r>
              <a:rPr lang="nl-NL" dirty="0">
                <a:effectLst/>
                <a:latin typeface="Segoe UI" panose="020B0502040204020203" pitchFamily="34" charset="0"/>
              </a:rPr>
              <a:t>Maak een individuele top 3 maken van trends en ontwikkelingen rond je </a:t>
            </a:r>
            <a:r>
              <a:rPr lang="nl-NL" dirty="0" err="1">
                <a:effectLst/>
                <a:latin typeface="Segoe UI" panose="020B0502040204020203" pitchFamily="34" charset="0"/>
              </a:rPr>
              <a:t>comunity</a:t>
            </a:r>
            <a:r>
              <a:rPr lang="nl-NL" dirty="0">
                <a:effectLst/>
                <a:latin typeface="Segoe UI" panose="020B0502040204020203" pitchFamily="34" charset="0"/>
              </a:rPr>
              <a:t>.</a:t>
            </a:r>
          </a:p>
          <a:p>
            <a:pPr rtl="0">
              <a:buFont typeface="+mj-lt"/>
              <a:buAutoNum type="arabicPeriod"/>
            </a:pPr>
            <a:r>
              <a:rPr lang="nl-NL" dirty="0">
                <a:effectLst/>
                <a:latin typeface="Segoe UI" panose="020B0502040204020203" pitchFamily="34" charset="0"/>
              </a:rPr>
              <a:t>Leg de inhoudelijke argumentatie waarom ze passen bij het thema van jullie community.</a:t>
            </a:r>
          </a:p>
          <a:p>
            <a:pPr rtl="0">
              <a:buFont typeface="+mj-lt"/>
              <a:buAutoNum type="arabicPeriod"/>
            </a:pPr>
            <a:r>
              <a:rPr lang="nl-NL" dirty="0">
                <a:latin typeface="Segoe UI" panose="020B0502040204020203" pitchFamily="34" charset="0"/>
              </a:rPr>
              <a:t>Dit i</a:t>
            </a:r>
            <a:r>
              <a:rPr lang="nl-NL" dirty="0">
                <a:effectLst/>
                <a:latin typeface="Segoe UI" panose="020B0502040204020203" pitchFamily="34" charset="0"/>
              </a:rPr>
              <a:t>s kapstok voor de lessen NL waarin je verder gaat zoeken. Uitleg hierover krijg je na de vakantie van Rianne.  </a:t>
            </a:r>
          </a:p>
          <a:p>
            <a:pPr rtl="0">
              <a:buFont typeface="+mj-lt"/>
              <a:buAutoNum type="arabicPeriod"/>
            </a:pPr>
            <a:r>
              <a:rPr lang="nl-NL" dirty="0">
                <a:effectLst/>
                <a:latin typeface="Segoe UI" panose="020B0502040204020203" pitchFamily="34" charset="0"/>
              </a:rPr>
              <a:t>Het eindproduct dat je daar maakt komt (per persoon) als bijlage bij het projectplan. </a:t>
            </a:r>
            <a:br>
              <a:rPr lang="nl-NL" dirty="0"/>
            </a:br>
            <a:endParaRPr lang="nl-NL" dirty="0"/>
          </a:p>
          <a:p>
            <a:pPr marL="50800" indent="0" rtl="0">
              <a:buNone/>
            </a:pPr>
            <a:r>
              <a:rPr lang="nl-NL" dirty="0">
                <a:effectLst/>
                <a:latin typeface="Segoe UI" panose="020B0502040204020203" pitchFamily="34" charset="0"/>
              </a:rPr>
              <a:t>Alle input bespreek je samen met je groep en kijkt wat je meeneemt in jullie projectplan. </a:t>
            </a:r>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Arial"/>
              <a:buNone/>
            </a:pPr>
            <a:r>
              <a:rPr lang="nl-NL" sz="3200"/>
              <a:t>Doelgroepanalyse</a:t>
            </a:r>
            <a:endParaRPr sz="3200"/>
          </a:p>
        </p:txBody>
      </p:sp>
      <p:sp>
        <p:nvSpPr>
          <p:cNvPr id="124" name="Google Shape;124;p7"/>
          <p:cNvSpPr txBox="1">
            <a:spLocks noGrp="1"/>
          </p:cNvSpPr>
          <p:nvPr>
            <p:ph type="subTitle" idx="1"/>
          </p:nvPr>
        </p:nvSpPr>
        <p:spPr>
          <a:xfrm>
            <a:off x="1828800" y="3886200"/>
            <a:ext cx="8534400" cy="92753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400"/>
              <a:buNone/>
            </a:pPr>
            <a:r>
              <a:rPr lang="nl-NL" sz="2400" dirty="0"/>
              <a:t>IBS De community verbonden</a:t>
            </a:r>
            <a:endParaRPr dirty="0"/>
          </a:p>
          <a:p>
            <a:pPr marL="0" lvl="0" indent="0" algn="ctr" rtl="0">
              <a:spcBef>
                <a:spcPts val="480"/>
              </a:spcBef>
              <a:spcAft>
                <a:spcPts val="0"/>
              </a:spcAft>
              <a:buClr>
                <a:srgbClr val="888888"/>
              </a:buClr>
              <a:buSzPts val="2400"/>
              <a:buNone/>
            </a:pPr>
            <a:r>
              <a:rPr lang="nl-NL" sz="2400" dirty="0"/>
              <a:t>Analyse van de doelgroepen en stakeholders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2639616" y="332656"/>
            <a:ext cx="8860565" cy="6480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Arial"/>
              <a:buNone/>
            </a:pPr>
            <a:r>
              <a:rPr lang="nl-NL"/>
              <a:t>Beoordeling</a:t>
            </a:r>
            <a:endParaRPr/>
          </a:p>
        </p:txBody>
      </p:sp>
      <p:pic>
        <p:nvPicPr>
          <p:cNvPr id="130" name="Google Shape;130;p8"/>
          <p:cNvPicPr preferRelativeResize="0">
            <a:picLocks noGrp="1"/>
          </p:cNvPicPr>
          <p:nvPr>
            <p:ph type="body" idx="1"/>
          </p:nvPr>
        </p:nvPicPr>
        <p:blipFill rotWithShape="1">
          <a:blip r:embed="rId3">
            <a:alphaModFix/>
          </a:blip>
          <a:srcRect l="3574" t="8005" r="8156" b="8522"/>
          <a:stretch/>
        </p:blipFill>
        <p:spPr>
          <a:xfrm>
            <a:off x="2341775" y="3321175"/>
            <a:ext cx="9158400" cy="3112800"/>
          </a:xfrm>
          <a:prstGeom prst="rect">
            <a:avLst/>
          </a:prstGeom>
          <a:noFill/>
          <a:ln>
            <a:noFill/>
          </a:ln>
        </p:spPr>
      </p:pic>
      <p:pic>
        <p:nvPicPr>
          <p:cNvPr id="131" name="Google Shape;131;p8"/>
          <p:cNvPicPr preferRelativeResize="0"/>
          <p:nvPr/>
        </p:nvPicPr>
        <p:blipFill rotWithShape="1">
          <a:blip r:embed="rId4">
            <a:alphaModFix/>
          </a:blip>
          <a:srcRect t="56239"/>
          <a:stretch/>
        </p:blipFill>
        <p:spPr>
          <a:xfrm>
            <a:off x="2219786" y="1481824"/>
            <a:ext cx="9508995" cy="19471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baebf3d504_0_0"/>
          <p:cNvSpPr txBox="1">
            <a:spLocks noGrp="1"/>
          </p:cNvSpPr>
          <p:nvPr>
            <p:ph type="title"/>
          </p:nvPr>
        </p:nvSpPr>
        <p:spPr>
          <a:xfrm>
            <a:off x="2639616" y="332656"/>
            <a:ext cx="8860500" cy="648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Arial"/>
              <a:buNone/>
            </a:pPr>
            <a:r>
              <a:rPr lang="nl-NL"/>
              <a:t>Begrippen</a:t>
            </a:r>
            <a:endParaRPr/>
          </a:p>
        </p:txBody>
      </p:sp>
      <p:graphicFrame>
        <p:nvGraphicFramePr>
          <p:cNvPr id="137" name="Google Shape;137;gbaebf3d504_0_0"/>
          <p:cNvGraphicFramePr/>
          <p:nvPr/>
        </p:nvGraphicFramePr>
        <p:xfrm>
          <a:off x="2395225" y="1302575"/>
          <a:ext cx="6019800" cy="4444915"/>
        </p:xfrm>
        <a:graphic>
          <a:graphicData uri="http://schemas.openxmlformats.org/drawingml/2006/table">
            <a:tbl>
              <a:tblPr>
                <a:noFill/>
                <a:tableStyleId>{62371B66-4B59-4471-B85D-3786F5333115}</a:tableStyleId>
              </a:tblPr>
              <a:tblGrid>
                <a:gridCol w="1838325">
                  <a:extLst>
                    <a:ext uri="{9D8B030D-6E8A-4147-A177-3AD203B41FA5}">
                      <a16:colId xmlns:a16="http://schemas.microsoft.com/office/drawing/2014/main" val="20000"/>
                    </a:ext>
                  </a:extLst>
                </a:gridCol>
                <a:gridCol w="4181475">
                  <a:extLst>
                    <a:ext uri="{9D8B030D-6E8A-4147-A177-3AD203B41FA5}">
                      <a16:colId xmlns:a16="http://schemas.microsoft.com/office/drawing/2014/main" val="20001"/>
                    </a:ext>
                  </a:extLst>
                </a:gridCol>
              </a:tblGrid>
              <a:tr h="238125">
                <a:tc gridSpan="2">
                  <a:txBody>
                    <a:bodyPr/>
                    <a:lstStyle/>
                    <a:p>
                      <a:pPr marL="0" lvl="0" indent="0" algn="ctr" rtl="0">
                        <a:lnSpc>
                          <a:spcPct val="115000"/>
                        </a:lnSpc>
                        <a:spcBef>
                          <a:spcPts val="0"/>
                        </a:spcBef>
                        <a:spcAft>
                          <a:spcPts val="0"/>
                        </a:spcAft>
                        <a:buNone/>
                      </a:pPr>
                      <a:r>
                        <a:rPr lang="nl-NL" sz="1100" b="1">
                          <a:solidFill>
                            <a:srgbClr val="FFFFFF"/>
                          </a:solidFill>
                        </a:rPr>
                        <a:t>Algemene begrippen IBS</a:t>
                      </a:r>
                      <a:endParaRPr sz="1100" b="1">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F7F7F"/>
                    </a:solidFill>
                  </a:tcPr>
                </a:tc>
                <a:tc hMerge="1">
                  <a:txBody>
                    <a:bodyPr/>
                    <a:lstStyle/>
                    <a:p>
                      <a:endParaRPr lang="nl-NL"/>
                    </a:p>
                  </a:txBody>
                  <a:tcPr/>
                </a:tc>
                <a:extLst>
                  <a:ext uri="{0D108BD9-81ED-4DB2-BD59-A6C34878D82A}">
                    <a16:rowId xmlns:a16="http://schemas.microsoft.com/office/drawing/2014/main" val="10000"/>
                  </a:ext>
                </a:extLst>
              </a:tr>
              <a:tr h="238125">
                <a:tc>
                  <a:txBody>
                    <a:bodyPr/>
                    <a:lstStyle/>
                    <a:p>
                      <a:pPr marL="0" lvl="0" indent="0" algn="ctr" rtl="0">
                        <a:lnSpc>
                          <a:spcPct val="115000"/>
                        </a:lnSpc>
                        <a:spcBef>
                          <a:spcPts val="0"/>
                        </a:spcBef>
                        <a:spcAft>
                          <a:spcPts val="0"/>
                        </a:spcAft>
                        <a:buNone/>
                      </a:pPr>
                      <a:r>
                        <a:rPr lang="nl-NL" sz="1100" b="1">
                          <a:solidFill>
                            <a:srgbClr val="FFFFFF"/>
                          </a:solidFill>
                        </a:rPr>
                        <a:t>Begrip</a:t>
                      </a:r>
                      <a:endParaRPr sz="1100" b="1">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F7F7F"/>
                    </a:solidFill>
                  </a:tcPr>
                </a:tc>
                <a:tc>
                  <a:txBody>
                    <a:bodyPr/>
                    <a:lstStyle/>
                    <a:p>
                      <a:pPr marL="0" lvl="0" indent="0" algn="ctr" rtl="0">
                        <a:lnSpc>
                          <a:spcPct val="115000"/>
                        </a:lnSpc>
                        <a:spcBef>
                          <a:spcPts val="0"/>
                        </a:spcBef>
                        <a:spcAft>
                          <a:spcPts val="0"/>
                        </a:spcAft>
                        <a:buNone/>
                      </a:pPr>
                      <a:r>
                        <a:rPr lang="nl-NL" sz="1100" b="1">
                          <a:solidFill>
                            <a:srgbClr val="FFFFFF"/>
                          </a:solidFill>
                        </a:rPr>
                        <a:t>Toelichting</a:t>
                      </a:r>
                      <a:endParaRPr sz="1100" b="1">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F7F7F"/>
                    </a:solidFill>
                  </a:tcPr>
                </a:tc>
                <a:extLst>
                  <a:ext uri="{0D108BD9-81ED-4DB2-BD59-A6C34878D82A}">
                    <a16:rowId xmlns:a16="http://schemas.microsoft.com/office/drawing/2014/main" val="10001"/>
                  </a:ext>
                </a:extLst>
              </a:tr>
              <a:tr h="714375">
                <a:tc>
                  <a:txBody>
                    <a:bodyPr/>
                    <a:lstStyle/>
                    <a:p>
                      <a:pPr marL="0" lvl="0" indent="0" algn="l" rtl="0">
                        <a:lnSpc>
                          <a:spcPct val="115000"/>
                        </a:lnSpc>
                        <a:spcBef>
                          <a:spcPts val="200"/>
                        </a:spcBef>
                        <a:spcAft>
                          <a:spcPts val="200"/>
                        </a:spcAft>
                        <a:buNone/>
                      </a:pPr>
                      <a:r>
                        <a:rPr lang="nl-NL"/>
                        <a:t>Stakeholdermapping</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457200" lvl="0" indent="-228600" algn="l" rtl="0">
                        <a:lnSpc>
                          <a:spcPct val="115000"/>
                        </a:lnSpc>
                        <a:spcBef>
                          <a:spcPts val="200"/>
                        </a:spcBef>
                        <a:spcAft>
                          <a:spcPts val="0"/>
                        </a:spcAft>
                        <a:buNone/>
                      </a:pPr>
                      <a:r>
                        <a:rPr lang="nl-NL"/>
                        <a:t>1.     Je kunt het doel en voordeel van stakeholdermapping omschrijven</a:t>
                      </a:r>
                      <a:endParaRPr/>
                    </a:p>
                    <a:p>
                      <a:pPr marL="457200" lvl="0" indent="-228600" algn="l" rtl="0">
                        <a:lnSpc>
                          <a:spcPct val="115000"/>
                        </a:lnSpc>
                        <a:spcBef>
                          <a:spcPts val="200"/>
                        </a:spcBef>
                        <a:spcAft>
                          <a:spcPts val="200"/>
                        </a:spcAft>
                        <a:buNone/>
                      </a:pPr>
                      <a:r>
                        <a:rPr lang="nl-NL"/>
                        <a:t>2.     Je kent het verschil tussen interne-, externe- en interface stakeholders en kan dit onderscheid maken binnen een project</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71475">
                <a:tc>
                  <a:txBody>
                    <a:bodyPr/>
                    <a:lstStyle/>
                    <a:p>
                      <a:pPr marL="0" lvl="0" indent="0" algn="l" rtl="0">
                        <a:lnSpc>
                          <a:spcPct val="115000"/>
                        </a:lnSpc>
                        <a:spcBef>
                          <a:spcPts val="200"/>
                        </a:spcBef>
                        <a:spcAft>
                          <a:spcPts val="200"/>
                        </a:spcAft>
                        <a:buNone/>
                      </a:pPr>
                      <a:r>
                        <a:rPr lang="nl-NL"/>
                        <a:t>Stakeholderanalyse</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457200" lvl="0" indent="-228600" algn="l" rtl="0">
                        <a:lnSpc>
                          <a:spcPct val="115000"/>
                        </a:lnSpc>
                        <a:spcBef>
                          <a:spcPts val="200"/>
                        </a:spcBef>
                        <a:spcAft>
                          <a:spcPts val="200"/>
                        </a:spcAft>
                        <a:buNone/>
                      </a:pPr>
                      <a:r>
                        <a:rPr lang="nl-NL"/>
                        <a:t>1.     Je kan een analyse toepassen om aan te geven of partijen primaire of secundaire stakeholders zijn</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14375">
                <a:tc>
                  <a:txBody>
                    <a:bodyPr/>
                    <a:lstStyle/>
                    <a:p>
                      <a:pPr marL="0" lvl="0" indent="0" algn="l" rtl="0">
                        <a:lnSpc>
                          <a:spcPct val="115000"/>
                        </a:lnSpc>
                        <a:spcBef>
                          <a:spcPts val="200"/>
                        </a:spcBef>
                        <a:spcAft>
                          <a:spcPts val="200"/>
                        </a:spcAft>
                        <a:buNone/>
                      </a:pPr>
                      <a:r>
                        <a:rPr lang="nl-NL"/>
                        <a:t>Krachtenveldanalyse</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457200" lvl="0" indent="-228600" algn="l" rtl="0">
                        <a:lnSpc>
                          <a:spcPct val="115000"/>
                        </a:lnSpc>
                        <a:spcBef>
                          <a:spcPts val="200"/>
                        </a:spcBef>
                        <a:spcAft>
                          <a:spcPts val="0"/>
                        </a:spcAft>
                        <a:buNone/>
                      </a:pPr>
                      <a:r>
                        <a:rPr lang="nl-NL"/>
                        <a:t>1.     Je kan benoemen wat een krachtenveldanalyse is en waarvoor deze wordt gebruikt</a:t>
                      </a:r>
                      <a:endParaRPr/>
                    </a:p>
                    <a:p>
                      <a:pPr marL="457200" lvl="0" indent="-228600" algn="l" rtl="0">
                        <a:lnSpc>
                          <a:spcPct val="115000"/>
                        </a:lnSpc>
                        <a:spcBef>
                          <a:spcPts val="200"/>
                        </a:spcBef>
                        <a:spcAft>
                          <a:spcPts val="200"/>
                        </a:spcAft>
                        <a:buNone/>
                      </a:pPr>
                      <a:r>
                        <a:rPr lang="nl-NL"/>
                        <a:t>2. 	Je kan de verschillende soorten spelers benoemen en toelichten.</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Helicon thema">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555</Words>
  <Application>Microsoft Office PowerPoint</Application>
  <PresentationFormat>Breedbeeld</PresentationFormat>
  <Paragraphs>86</Paragraphs>
  <Slides>16</Slides>
  <Notes>16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Segoe UI</vt:lpstr>
      <vt:lpstr>Helicon thema</vt:lpstr>
      <vt:lpstr>Maatschappelijke ontwikkelingen </vt:lpstr>
      <vt:lpstr>Beoordeling en begrippenlijst</vt:lpstr>
      <vt:lpstr>Overzicht trends en ontwikkelingen</vt:lpstr>
      <vt:lpstr>PowerPoint-presentatie</vt:lpstr>
      <vt:lpstr>Voorbeelden trends en ontwikkelingen</vt:lpstr>
      <vt:lpstr>Individuele opdracht </vt:lpstr>
      <vt:lpstr>Doelgroepanalyse</vt:lpstr>
      <vt:lpstr>Beoordeling</vt:lpstr>
      <vt:lpstr>Begrippen</vt:lpstr>
      <vt:lpstr>Begrippen</vt:lpstr>
      <vt:lpstr>Begrippen</vt:lpstr>
      <vt:lpstr>Begrippen</vt:lpstr>
      <vt:lpstr>Begrippen</vt:lpstr>
      <vt:lpstr>Begrippen</vt:lpstr>
      <vt:lpstr>Begrippen</vt:lpstr>
      <vt:lpstr>Groepsopdracht Doelgroep en Stakeholders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Maatschappelijke ontwikkelingen</dc:title>
  <dc:creator>Jitse Noordermeer</dc:creator>
  <cp:lastModifiedBy>Pascalle Cup</cp:lastModifiedBy>
  <cp:revision>14</cp:revision>
  <dcterms:created xsi:type="dcterms:W3CDTF">2015-07-30T08:19:14Z</dcterms:created>
  <dcterms:modified xsi:type="dcterms:W3CDTF">2021-02-08T12:07:12Z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